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305" r:id="rId6"/>
    <p:sldId id="259" r:id="rId7"/>
    <p:sldId id="258" r:id="rId8"/>
    <p:sldId id="261" r:id="rId9"/>
    <p:sldId id="262" r:id="rId10"/>
    <p:sldId id="263" r:id="rId11"/>
    <p:sldId id="264" r:id="rId12"/>
    <p:sldId id="281" r:id="rId13"/>
    <p:sldId id="275" r:id="rId14"/>
    <p:sldId id="267" r:id="rId15"/>
    <p:sldId id="265" r:id="rId16"/>
    <p:sldId id="269" r:id="rId17"/>
    <p:sldId id="276" r:id="rId18"/>
    <p:sldId id="277" r:id="rId19"/>
    <p:sldId id="285" r:id="rId20"/>
    <p:sldId id="278" r:id="rId21"/>
    <p:sldId id="279" r:id="rId22"/>
    <p:sldId id="309" r:id="rId23"/>
    <p:sldId id="310" r:id="rId24"/>
    <p:sldId id="320" r:id="rId25"/>
    <p:sldId id="311" r:id="rId26"/>
    <p:sldId id="312" r:id="rId27"/>
    <p:sldId id="313" r:id="rId28"/>
    <p:sldId id="314" r:id="rId29"/>
    <p:sldId id="266" r:id="rId30"/>
    <p:sldId id="316" r:id="rId31"/>
    <p:sldId id="317" r:id="rId32"/>
    <p:sldId id="318" r:id="rId33"/>
    <p:sldId id="319" r:id="rId34"/>
    <p:sldId id="282" r:id="rId35"/>
    <p:sldId id="308" r:id="rId36"/>
    <p:sldId id="283" r:id="rId37"/>
    <p:sldId id="280" r:id="rId38"/>
    <p:sldId id="296" r:id="rId39"/>
    <p:sldId id="284" r:id="rId40"/>
    <p:sldId id="286" r:id="rId41"/>
    <p:sldId id="291" r:id="rId42"/>
    <p:sldId id="295" r:id="rId43"/>
    <p:sldId id="292" r:id="rId44"/>
    <p:sldId id="293" r:id="rId45"/>
    <p:sldId id="297" r:id="rId46"/>
    <p:sldId id="298" r:id="rId47"/>
    <p:sldId id="301" r:id="rId48"/>
    <p:sldId id="302" r:id="rId49"/>
    <p:sldId id="299" r:id="rId50"/>
    <p:sldId id="288" r:id="rId51"/>
    <p:sldId id="289" r:id="rId52"/>
    <p:sldId id="290" r:id="rId53"/>
    <p:sldId id="307" r:id="rId54"/>
    <p:sldId id="306" r:id="rId55"/>
    <p:sldId id="271" r:id="rId56"/>
    <p:sldId id="272" r:id="rId57"/>
    <p:sldId id="273" r:id="rId58"/>
    <p:sldId id="274" r:id="rId59"/>
    <p:sldId id="294" r:id="rId60"/>
    <p:sldId id="303" r:id="rId6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9D9D9"/>
    <a:srgbClr val="F2F2F2"/>
    <a:srgbClr val="90C2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5890"/>
  </p:normalViewPr>
  <p:slideViewPr>
    <p:cSldViewPr snapToGrid="0">
      <p:cViewPr varScale="1">
        <p:scale>
          <a:sx n="109" d="100"/>
          <a:sy n="109" d="100"/>
        </p:scale>
        <p:origin x="72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ierry GERAUX" userId="20241cf1-1cf3-4e59-be55-9529e6af0862" providerId="ADAL" clId="{EED6E8F7-52B4-EF49-AAAD-26D37DA61B2A}"/>
    <pc:docChg chg="delSld modSld">
      <pc:chgData name="Thierry GERAUX" userId="20241cf1-1cf3-4e59-be55-9529e6af0862" providerId="ADAL" clId="{EED6E8F7-52B4-EF49-AAAD-26D37DA61B2A}" dt="2020-04-30T16:20:10.594" v="63" actId="20577"/>
      <pc:docMkLst>
        <pc:docMk/>
      </pc:docMkLst>
      <pc:sldChg chg="modSp">
        <pc:chgData name="Thierry GERAUX" userId="20241cf1-1cf3-4e59-be55-9529e6af0862" providerId="ADAL" clId="{EED6E8F7-52B4-EF49-AAAD-26D37DA61B2A}" dt="2020-04-30T11:36:53.081" v="21" actId="20577"/>
        <pc:sldMkLst>
          <pc:docMk/>
          <pc:sldMk cId="4260666051" sldId="266"/>
        </pc:sldMkLst>
        <pc:spChg chg="mod">
          <ac:chgData name="Thierry GERAUX" userId="20241cf1-1cf3-4e59-be55-9529e6af0862" providerId="ADAL" clId="{EED6E8F7-52B4-EF49-AAAD-26D37DA61B2A}" dt="2020-04-30T11:36:53.081" v="21" actId="20577"/>
          <ac:spMkLst>
            <pc:docMk/>
            <pc:sldMk cId="4260666051" sldId="266"/>
            <ac:spMk id="3" creationId="{0BFF6C1A-47E0-4F22-8D3C-53A59B52ABC7}"/>
          </ac:spMkLst>
        </pc:spChg>
      </pc:sldChg>
      <pc:sldChg chg="modSp">
        <pc:chgData name="Thierry GERAUX" userId="20241cf1-1cf3-4e59-be55-9529e6af0862" providerId="ADAL" clId="{EED6E8F7-52B4-EF49-AAAD-26D37DA61B2A}" dt="2020-04-30T11:32:53.805" v="4" actId="20577"/>
        <pc:sldMkLst>
          <pc:docMk/>
          <pc:sldMk cId="2297031010" sldId="278"/>
        </pc:sldMkLst>
        <pc:spChg chg="mod">
          <ac:chgData name="Thierry GERAUX" userId="20241cf1-1cf3-4e59-be55-9529e6af0862" providerId="ADAL" clId="{EED6E8F7-52B4-EF49-AAAD-26D37DA61B2A}" dt="2020-04-30T11:32:53.805" v="4" actId="20577"/>
          <ac:spMkLst>
            <pc:docMk/>
            <pc:sldMk cId="2297031010" sldId="278"/>
            <ac:spMk id="3" creationId="{0BFF6C1A-47E0-4F22-8D3C-53A59B52ABC7}"/>
          </ac:spMkLst>
        </pc:spChg>
      </pc:sldChg>
      <pc:sldChg chg="modSp">
        <pc:chgData name="Thierry GERAUX" userId="20241cf1-1cf3-4e59-be55-9529e6af0862" providerId="ADAL" clId="{EED6E8F7-52B4-EF49-AAAD-26D37DA61B2A}" dt="2020-04-30T12:01:38.444" v="56" actId="20577"/>
        <pc:sldMkLst>
          <pc:docMk/>
          <pc:sldMk cId="3543782766" sldId="289"/>
        </pc:sldMkLst>
        <pc:spChg chg="mod">
          <ac:chgData name="Thierry GERAUX" userId="20241cf1-1cf3-4e59-be55-9529e6af0862" providerId="ADAL" clId="{EED6E8F7-52B4-EF49-AAAD-26D37DA61B2A}" dt="2020-04-30T12:01:38.444" v="56" actId="20577"/>
          <ac:spMkLst>
            <pc:docMk/>
            <pc:sldMk cId="3543782766" sldId="289"/>
            <ac:spMk id="3" creationId="{0BFF6C1A-47E0-4F22-8D3C-53A59B52ABC7}"/>
          </ac:spMkLst>
        </pc:spChg>
      </pc:sldChg>
      <pc:sldChg chg="modSp">
        <pc:chgData name="Thierry GERAUX" userId="20241cf1-1cf3-4e59-be55-9529e6af0862" providerId="ADAL" clId="{EED6E8F7-52B4-EF49-AAAD-26D37DA61B2A}" dt="2020-04-30T11:56:37.957" v="24" actId="20577"/>
        <pc:sldMkLst>
          <pc:docMk/>
          <pc:sldMk cId="3115690416" sldId="292"/>
        </pc:sldMkLst>
        <pc:spChg chg="mod">
          <ac:chgData name="Thierry GERAUX" userId="20241cf1-1cf3-4e59-be55-9529e6af0862" providerId="ADAL" clId="{EED6E8F7-52B4-EF49-AAAD-26D37DA61B2A}" dt="2020-04-30T11:56:37.957" v="24" actId="20577"/>
          <ac:spMkLst>
            <pc:docMk/>
            <pc:sldMk cId="3115690416" sldId="292"/>
            <ac:spMk id="3" creationId="{0BFF6C1A-47E0-4F22-8D3C-53A59B52ABC7}"/>
          </ac:spMkLst>
        </pc:spChg>
      </pc:sldChg>
      <pc:sldChg chg="modSp">
        <pc:chgData name="Thierry GERAUX" userId="20241cf1-1cf3-4e59-be55-9529e6af0862" providerId="ADAL" clId="{EED6E8F7-52B4-EF49-AAAD-26D37DA61B2A}" dt="2020-04-30T11:57:54.744" v="44" actId="20577"/>
        <pc:sldMkLst>
          <pc:docMk/>
          <pc:sldMk cId="314128231" sldId="293"/>
        </pc:sldMkLst>
        <pc:spChg chg="mod">
          <ac:chgData name="Thierry GERAUX" userId="20241cf1-1cf3-4e59-be55-9529e6af0862" providerId="ADAL" clId="{EED6E8F7-52B4-EF49-AAAD-26D37DA61B2A}" dt="2020-04-30T11:57:54.744" v="44" actId="20577"/>
          <ac:spMkLst>
            <pc:docMk/>
            <pc:sldMk cId="314128231" sldId="293"/>
            <ac:spMk id="3" creationId="{0BFF6C1A-47E0-4F22-8D3C-53A59B52ABC7}"/>
          </ac:spMkLst>
        </pc:spChg>
      </pc:sldChg>
      <pc:sldChg chg="modSp">
        <pc:chgData name="Thierry GERAUX" userId="20241cf1-1cf3-4e59-be55-9529e6af0862" providerId="ADAL" clId="{EED6E8F7-52B4-EF49-AAAD-26D37DA61B2A}" dt="2020-04-30T12:03:28.696" v="61" actId="20577"/>
        <pc:sldMkLst>
          <pc:docMk/>
          <pc:sldMk cId="2462904456" sldId="294"/>
        </pc:sldMkLst>
        <pc:spChg chg="mod">
          <ac:chgData name="Thierry GERAUX" userId="20241cf1-1cf3-4e59-be55-9529e6af0862" providerId="ADAL" clId="{EED6E8F7-52B4-EF49-AAAD-26D37DA61B2A}" dt="2020-04-30T12:03:28.696" v="61" actId="20577"/>
          <ac:spMkLst>
            <pc:docMk/>
            <pc:sldMk cId="2462904456" sldId="294"/>
            <ac:spMk id="3" creationId="{0BFF6C1A-47E0-4F22-8D3C-53A59B52ABC7}"/>
          </ac:spMkLst>
        </pc:spChg>
      </pc:sldChg>
      <pc:sldChg chg="modSp">
        <pc:chgData name="Thierry GERAUX" userId="20241cf1-1cf3-4e59-be55-9529e6af0862" providerId="ADAL" clId="{EED6E8F7-52B4-EF49-AAAD-26D37DA61B2A}" dt="2020-04-30T11:56:20.089" v="23" actId="20577"/>
        <pc:sldMkLst>
          <pc:docMk/>
          <pc:sldMk cId="120674759" sldId="295"/>
        </pc:sldMkLst>
        <pc:spChg chg="mod">
          <ac:chgData name="Thierry GERAUX" userId="20241cf1-1cf3-4e59-be55-9529e6af0862" providerId="ADAL" clId="{EED6E8F7-52B4-EF49-AAAD-26D37DA61B2A}" dt="2020-04-30T11:56:20.089" v="23" actId="20577"/>
          <ac:spMkLst>
            <pc:docMk/>
            <pc:sldMk cId="120674759" sldId="295"/>
            <ac:spMk id="3" creationId="{0BFF6C1A-47E0-4F22-8D3C-53A59B52ABC7}"/>
          </ac:spMkLst>
        </pc:spChg>
      </pc:sldChg>
      <pc:sldChg chg="modSp">
        <pc:chgData name="Thierry GERAUX" userId="20241cf1-1cf3-4e59-be55-9529e6af0862" providerId="ADAL" clId="{EED6E8F7-52B4-EF49-AAAD-26D37DA61B2A}" dt="2020-04-30T11:58:18.846" v="45" actId="20577"/>
        <pc:sldMkLst>
          <pc:docMk/>
          <pc:sldMk cId="2765298346" sldId="298"/>
        </pc:sldMkLst>
        <pc:spChg chg="mod">
          <ac:chgData name="Thierry GERAUX" userId="20241cf1-1cf3-4e59-be55-9529e6af0862" providerId="ADAL" clId="{EED6E8F7-52B4-EF49-AAAD-26D37DA61B2A}" dt="2020-04-30T11:58:18.846" v="45" actId="20577"/>
          <ac:spMkLst>
            <pc:docMk/>
            <pc:sldMk cId="2765298346" sldId="298"/>
            <ac:spMk id="3" creationId="{0BFF6C1A-47E0-4F22-8D3C-53A59B52ABC7}"/>
          </ac:spMkLst>
        </pc:spChg>
      </pc:sldChg>
      <pc:sldChg chg="modSp">
        <pc:chgData name="Thierry GERAUX" userId="20241cf1-1cf3-4e59-be55-9529e6af0862" providerId="ADAL" clId="{EED6E8F7-52B4-EF49-AAAD-26D37DA61B2A}" dt="2020-04-30T11:59:43.568" v="49" actId="20577"/>
        <pc:sldMkLst>
          <pc:docMk/>
          <pc:sldMk cId="2879441394" sldId="299"/>
        </pc:sldMkLst>
        <pc:spChg chg="mod">
          <ac:chgData name="Thierry GERAUX" userId="20241cf1-1cf3-4e59-be55-9529e6af0862" providerId="ADAL" clId="{EED6E8F7-52B4-EF49-AAAD-26D37DA61B2A}" dt="2020-04-30T11:59:43.568" v="49" actId="20577"/>
          <ac:spMkLst>
            <pc:docMk/>
            <pc:sldMk cId="2879441394" sldId="299"/>
            <ac:spMk id="3" creationId="{0BFF6C1A-47E0-4F22-8D3C-53A59B52ABC7}"/>
          </ac:spMkLst>
        </pc:spChg>
      </pc:sldChg>
      <pc:sldChg chg="modSp">
        <pc:chgData name="Thierry GERAUX" userId="20241cf1-1cf3-4e59-be55-9529e6af0862" providerId="ADAL" clId="{EED6E8F7-52B4-EF49-AAAD-26D37DA61B2A}" dt="2020-04-30T16:20:10.594" v="63" actId="20577"/>
        <pc:sldMkLst>
          <pc:docMk/>
          <pc:sldMk cId="3013021327" sldId="305"/>
        </pc:sldMkLst>
        <pc:spChg chg="mod">
          <ac:chgData name="Thierry GERAUX" userId="20241cf1-1cf3-4e59-be55-9529e6af0862" providerId="ADAL" clId="{EED6E8F7-52B4-EF49-AAAD-26D37DA61B2A}" dt="2020-04-30T16:20:10.594" v="63" actId="20577"/>
          <ac:spMkLst>
            <pc:docMk/>
            <pc:sldMk cId="3013021327" sldId="305"/>
            <ac:spMk id="3" creationId="{195FBF8A-5649-45B4-A499-9C99FE038EA3}"/>
          </ac:spMkLst>
        </pc:spChg>
      </pc:sldChg>
      <pc:sldChg chg="modSp">
        <pc:chgData name="Thierry GERAUX" userId="20241cf1-1cf3-4e59-be55-9529e6af0862" providerId="ADAL" clId="{EED6E8F7-52B4-EF49-AAAD-26D37DA61B2A}" dt="2020-04-30T11:33:57.537" v="7" actId="20577"/>
        <pc:sldMkLst>
          <pc:docMk/>
          <pc:sldMk cId="745212561" sldId="309"/>
        </pc:sldMkLst>
        <pc:spChg chg="mod">
          <ac:chgData name="Thierry GERAUX" userId="20241cf1-1cf3-4e59-be55-9529e6af0862" providerId="ADAL" clId="{EED6E8F7-52B4-EF49-AAAD-26D37DA61B2A}" dt="2020-04-30T11:33:57.537" v="7" actId="20577"/>
          <ac:spMkLst>
            <pc:docMk/>
            <pc:sldMk cId="745212561" sldId="309"/>
            <ac:spMk id="3" creationId="{0BFF6C1A-47E0-4F22-8D3C-53A59B52ABC7}"/>
          </ac:spMkLst>
        </pc:spChg>
      </pc:sldChg>
      <pc:sldChg chg="modSp">
        <pc:chgData name="Thierry GERAUX" userId="20241cf1-1cf3-4e59-be55-9529e6af0862" providerId="ADAL" clId="{EED6E8F7-52B4-EF49-AAAD-26D37DA61B2A}" dt="2020-04-30T11:34:16.781" v="9" actId="20577"/>
        <pc:sldMkLst>
          <pc:docMk/>
          <pc:sldMk cId="2513880415" sldId="310"/>
        </pc:sldMkLst>
        <pc:spChg chg="mod">
          <ac:chgData name="Thierry GERAUX" userId="20241cf1-1cf3-4e59-be55-9529e6af0862" providerId="ADAL" clId="{EED6E8F7-52B4-EF49-AAAD-26D37DA61B2A}" dt="2020-04-30T11:34:16.781" v="9" actId="20577"/>
          <ac:spMkLst>
            <pc:docMk/>
            <pc:sldMk cId="2513880415" sldId="310"/>
            <ac:spMk id="3" creationId="{0BFF6C1A-47E0-4F22-8D3C-53A59B52ABC7}"/>
          </ac:spMkLst>
        </pc:spChg>
      </pc:sldChg>
      <pc:sldChg chg="modSp">
        <pc:chgData name="Thierry GERAUX" userId="20241cf1-1cf3-4e59-be55-9529e6af0862" providerId="ADAL" clId="{EED6E8F7-52B4-EF49-AAAD-26D37DA61B2A}" dt="2020-04-30T11:36:06.293" v="20" actId="20577"/>
        <pc:sldMkLst>
          <pc:docMk/>
          <pc:sldMk cId="1414779753" sldId="312"/>
        </pc:sldMkLst>
        <pc:spChg chg="mod">
          <ac:chgData name="Thierry GERAUX" userId="20241cf1-1cf3-4e59-be55-9529e6af0862" providerId="ADAL" clId="{EED6E8F7-52B4-EF49-AAAD-26D37DA61B2A}" dt="2020-04-30T11:36:06.293" v="20" actId="20577"/>
          <ac:spMkLst>
            <pc:docMk/>
            <pc:sldMk cId="1414779753" sldId="312"/>
            <ac:spMk id="3" creationId="{0BFF6C1A-47E0-4F22-8D3C-53A59B52ABC7}"/>
          </ac:spMkLst>
        </pc:spChg>
      </pc:sldChg>
      <pc:sldChg chg="del">
        <pc:chgData name="Thierry GERAUX" userId="20241cf1-1cf3-4e59-be55-9529e6af0862" providerId="ADAL" clId="{EED6E8F7-52B4-EF49-AAAD-26D37DA61B2A}" dt="2020-04-30T11:53:51.819" v="22" actId="2696"/>
        <pc:sldMkLst>
          <pc:docMk/>
          <pc:sldMk cId="2600803468" sldId="315"/>
        </pc:sldMkLst>
      </pc:sldChg>
      <pc:sldChg chg="modSp">
        <pc:chgData name="Thierry GERAUX" userId="20241cf1-1cf3-4e59-be55-9529e6af0862" providerId="ADAL" clId="{EED6E8F7-52B4-EF49-AAAD-26D37DA61B2A}" dt="2020-04-30T11:57:13.720" v="41" actId="20577"/>
        <pc:sldMkLst>
          <pc:docMk/>
          <pc:sldMk cId="3947372880" sldId="320"/>
        </pc:sldMkLst>
        <pc:spChg chg="mod">
          <ac:chgData name="Thierry GERAUX" userId="20241cf1-1cf3-4e59-be55-9529e6af0862" providerId="ADAL" clId="{EED6E8F7-52B4-EF49-AAAD-26D37DA61B2A}" dt="2020-04-30T11:57:13.720" v="41" actId="20577"/>
          <ac:spMkLst>
            <pc:docMk/>
            <pc:sldMk cId="3947372880" sldId="320"/>
            <ac:spMk id="3" creationId="{0BFF6C1A-47E0-4F22-8D3C-53A59B52ABC7}"/>
          </ac:spMkLst>
        </pc:spChg>
      </pc:sldChg>
    </pc:docChg>
  </pc:docChgLst>
</pc:chgInfo>
</file>

<file path=ppt/drawings/_rels/vmlDrawing1.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4/30/20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4/30/20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4/30/20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4/30/20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4/30/20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4/30/20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4/30/20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4/30/20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4/30/20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4/30/20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4/30/20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4/30/20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4/30/20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4/30/20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2A54C80-263E-416B-A8E0-580EDEADCBDC}" type="datetimeFigureOut">
              <a:rPr lang="en-US" dirty="0"/>
              <a:t>4/30/20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4/30/20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4/30/20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hyperlink" Target="https://fnogec.sharepoint.com/sites/urogecbourgogne/Documents%20partages/CHALON%20ST%20CHARLES/Social/2020/Activite-partielle/IMPORT-20170712-Activite-Partielle-imports-salaries-et-heures-V4.xlsm?web=1" TargetMode="External"/><Relationship Id="rId7" Type="http://schemas.openxmlformats.org/officeDocument/2006/relationships/image" Target="../media/image26.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5.wmf"/><Relationship Id="rId4" Type="http://schemas.openxmlformats.org/officeDocument/2006/relationships/oleObject" Target="../embeddings/oleObject1.bin"/><Relationship Id="rId9" Type="http://schemas.openxmlformats.org/officeDocument/2006/relationships/image" Target="../media/image27.wmf"/></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36.wmf"/><Relationship Id="rId4" Type="http://schemas.openxmlformats.org/officeDocument/2006/relationships/oleObject" Target="../embeddings/oleObject4.bin"/></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9.pn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6.xml"/><Relationship Id="rId4" Type="http://schemas.openxmlformats.org/officeDocument/2006/relationships/image" Target="../media/image56.png"/></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4.png"/><Relationship Id="rId1" Type="http://schemas.openxmlformats.org/officeDocument/2006/relationships/slideLayout" Target="../slideLayouts/slideLayout6.xml"/><Relationship Id="rId4" Type="http://schemas.openxmlformats.org/officeDocument/2006/relationships/image" Target="../media/image56.png"/></Relationships>
</file>

<file path=ppt/slides/_rels/slide4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6.xml"/><Relationship Id="rId4" Type="http://schemas.openxmlformats.org/officeDocument/2006/relationships/image" Target="../media/image61.png"/></Relationships>
</file>

<file path=ppt/slides/_rels/slide4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6.xml"/><Relationship Id="rId5" Type="http://schemas.openxmlformats.org/officeDocument/2006/relationships/image" Target="../media/image65.png"/><Relationship Id="rId4" Type="http://schemas.openxmlformats.org/officeDocument/2006/relationships/image" Target="../media/image64.png"/></Relationships>
</file>

<file path=ppt/slides/_rels/slide4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activitepartielle.emploi.gouv.fr/aparts/" TargetMode="Externa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hyperlink" Target="http://bourgogne-franche-comte.direccte.gouv.fr/Activite-Partielle-5139" TargetMode="Externa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447F9B-5CA0-409C-8EA6-CCB348E89BD7}"/>
              </a:ext>
            </a:extLst>
          </p:cNvPr>
          <p:cNvSpPr>
            <a:spLocks noGrp="1"/>
          </p:cNvSpPr>
          <p:nvPr>
            <p:ph type="ctrTitle"/>
          </p:nvPr>
        </p:nvSpPr>
        <p:spPr/>
        <p:txBody>
          <a:bodyPr/>
          <a:lstStyle/>
          <a:p>
            <a:r>
              <a:rPr lang="fr-FR" dirty="0"/>
              <a:t>Demande indemnisation activité partielle</a:t>
            </a:r>
            <a:endParaRPr lang="en-US" dirty="0"/>
          </a:p>
        </p:txBody>
      </p:sp>
      <p:sp>
        <p:nvSpPr>
          <p:cNvPr id="3" name="Sous-titre 2">
            <a:extLst>
              <a:ext uri="{FF2B5EF4-FFF2-40B4-BE49-F238E27FC236}">
                <a16:creationId xmlns:a16="http://schemas.microsoft.com/office/drawing/2014/main" id="{7D179361-9F4B-4C88-AB90-E02B0606E3E5}"/>
              </a:ext>
            </a:extLst>
          </p:cNvPr>
          <p:cNvSpPr>
            <a:spLocks noGrp="1"/>
          </p:cNvSpPr>
          <p:nvPr>
            <p:ph type="subTitle" idx="1"/>
          </p:nvPr>
        </p:nvSpPr>
        <p:spPr/>
        <p:txBody>
          <a:bodyPr>
            <a:normAutofit/>
          </a:bodyPr>
          <a:lstStyle/>
          <a:p>
            <a:r>
              <a:rPr lang="fr-FR" sz="4000" dirty="0">
                <a:solidFill>
                  <a:srgbClr val="FF0000"/>
                </a:solidFill>
              </a:rPr>
              <a:t>Pas à pas </a:t>
            </a:r>
            <a:endParaRPr lang="en-US" sz="4000" dirty="0">
              <a:solidFill>
                <a:srgbClr val="FF0000"/>
              </a:solidFill>
            </a:endParaRPr>
          </a:p>
        </p:txBody>
      </p:sp>
    </p:spTree>
    <p:extLst>
      <p:ext uri="{BB962C8B-B14F-4D97-AF65-F5344CB8AC3E}">
        <p14:creationId xmlns:p14="http://schemas.microsoft.com/office/powerpoint/2010/main" val="1077150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101B14-B799-4609-850A-2DE658818CD3}"/>
              </a:ext>
            </a:extLst>
          </p:cNvPr>
          <p:cNvSpPr>
            <a:spLocks noGrp="1"/>
          </p:cNvSpPr>
          <p:nvPr>
            <p:ph type="title"/>
          </p:nvPr>
        </p:nvSpPr>
        <p:spPr>
          <a:xfrm>
            <a:off x="390525" y="143436"/>
            <a:ext cx="9354109" cy="1093694"/>
          </a:xfrm>
        </p:spPr>
        <p:txBody>
          <a:bodyPr>
            <a:normAutofit fontScale="90000"/>
          </a:bodyPr>
          <a:lstStyle/>
          <a:p>
            <a:r>
              <a:rPr lang="fr-FR" dirty="0"/>
              <a:t>Etape 2 Création des salariés</a:t>
            </a:r>
            <a:br>
              <a:rPr lang="fr-FR" dirty="0"/>
            </a:br>
            <a:br>
              <a:rPr lang="fr-FR" dirty="0"/>
            </a:br>
            <a:br>
              <a:rPr lang="fr-FR" sz="1800" dirty="0"/>
            </a:br>
            <a:br>
              <a:rPr lang="fr-FR" dirty="0">
                <a:solidFill>
                  <a:schemeClr val="tx2">
                    <a:lumMod val="60000"/>
                    <a:lumOff val="40000"/>
                  </a:schemeClr>
                </a:solidFill>
              </a:rPr>
            </a:br>
            <a:br>
              <a:rPr lang="fr-FR" dirty="0"/>
            </a:br>
            <a:br>
              <a:rPr lang="fr-FR" dirty="0"/>
            </a:br>
            <a:endParaRPr lang="en-US" dirty="0"/>
          </a:p>
        </p:txBody>
      </p:sp>
      <p:sp>
        <p:nvSpPr>
          <p:cNvPr id="3" name="ZoneTexte 2">
            <a:extLst>
              <a:ext uri="{FF2B5EF4-FFF2-40B4-BE49-F238E27FC236}">
                <a16:creationId xmlns:a16="http://schemas.microsoft.com/office/drawing/2014/main" id="{0BFF6C1A-47E0-4F22-8D3C-53A59B52ABC7}"/>
              </a:ext>
            </a:extLst>
          </p:cNvPr>
          <p:cNvSpPr txBox="1"/>
          <p:nvPr/>
        </p:nvSpPr>
        <p:spPr>
          <a:xfrm>
            <a:off x="497476" y="852833"/>
            <a:ext cx="9161930" cy="3000821"/>
          </a:xfrm>
          <a:prstGeom prst="rect">
            <a:avLst/>
          </a:prstGeom>
          <a:noFill/>
        </p:spPr>
        <p:txBody>
          <a:bodyPr wrap="square" rtlCol="0">
            <a:spAutoFit/>
          </a:bodyPr>
          <a:lstStyle/>
          <a:p>
            <a:r>
              <a:rPr lang="fr-FR" dirty="0"/>
              <a:t>Vous pouvez déclarer tous les salariés de votre établissement ou seulement les salariés susceptibles d’être concernés par l’activité partielle. Pour vos prochaines DI, la grille sera initialisée avec la liste des salariés renseignés dans les précédentes DI.</a:t>
            </a:r>
          </a:p>
          <a:p>
            <a:endParaRPr lang="fr-FR" sz="900" dirty="0"/>
          </a:p>
          <a:p>
            <a:r>
              <a:rPr lang="fr-FR" dirty="0"/>
              <a:t>COMMENT AJOUTER UN SALARIE ? </a:t>
            </a:r>
          </a:p>
          <a:p>
            <a:endParaRPr lang="fr-FR" sz="900" dirty="0"/>
          </a:p>
          <a:p>
            <a:r>
              <a:rPr lang="fr-FR" dirty="0"/>
              <a:t>① Affichez la fenêtre pop-up de gestion des salariés. </a:t>
            </a:r>
          </a:p>
          <a:p>
            <a:r>
              <a:rPr lang="fr-FR" dirty="0"/>
              <a:t> Ouverture de la fenêtre pop-up de gestion des salariés.</a:t>
            </a:r>
          </a:p>
          <a:p>
            <a:endParaRPr lang="fr-FR" sz="900" dirty="0"/>
          </a:p>
          <a:p>
            <a:r>
              <a:rPr lang="fr-FR" dirty="0"/>
              <a:t>② Cliquez sur le bouton </a:t>
            </a:r>
          </a:p>
          <a:p>
            <a:r>
              <a:rPr lang="fr-FR" dirty="0"/>
              <a:t> Une nouvelle ligne est créée dans le tableau des salariés.</a:t>
            </a:r>
          </a:p>
          <a:p>
            <a:endParaRPr lang="fr-FR" dirty="0"/>
          </a:p>
        </p:txBody>
      </p:sp>
      <p:sp>
        <p:nvSpPr>
          <p:cNvPr id="11" name="Rectangle 10">
            <a:extLst>
              <a:ext uri="{FF2B5EF4-FFF2-40B4-BE49-F238E27FC236}">
                <a16:creationId xmlns:a16="http://schemas.microsoft.com/office/drawing/2014/main" id="{B54FA4DA-B019-47D0-944D-3CF034691C74}"/>
              </a:ext>
            </a:extLst>
          </p:cNvPr>
          <p:cNvSpPr/>
          <p:nvPr/>
        </p:nvSpPr>
        <p:spPr>
          <a:xfrm>
            <a:off x="937521" y="4616824"/>
            <a:ext cx="1993938" cy="3693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a:extLst>
              <a:ext uri="{FF2B5EF4-FFF2-40B4-BE49-F238E27FC236}">
                <a16:creationId xmlns:a16="http://schemas.microsoft.com/office/drawing/2014/main" id="{9E54537B-2F32-4A40-A40A-A92DF56BB681}"/>
              </a:ext>
            </a:extLst>
          </p:cNvPr>
          <p:cNvPicPr>
            <a:picLocks noChangeAspect="1"/>
          </p:cNvPicPr>
          <p:nvPr/>
        </p:nvPicPr>
        <p:blipFill>
          <a:blip r:embed="rId2"/>
          <a:stretch>
            <a:fillRect/>
          </a:stretch>
        </p:blipFill>
        <p:spPr>
          <a:xfrm>
            <a:off x="1208983" y="3672490"/>
            <a:ext cx="5516181" cy="2641626"/>
          </a:xfrm>
          <a:prstGeom prst="rect">
            <a:avLst/>
          </a:prstGeom>
        </p:spPr>
      </p:pic>
      <p:pic>
        <p:nvPicPr>
          <p:cNvPr id="18" name="Image 17">
            <a:extLst>
              <a:ext uri="{FF2B5EF4-FFF2-40B4-BE49-F238E27FC236}">
                <a16:creationId xmlns:a16="http://schemas.microsoft.com/office/drawing/2014/main" id="{0AAEB94C-1596-45C5-B32A-AA5F1877E92C}"/>
              </a:ext>
            </a:extLst>
          </p:cNvPr>
          <p:cNvPicPr/>
          <p:nvPr/>
        </p:nvPicPr>
        <p:blipFill>
          <a:blip r:embed="rId3"/>
          <a:stretch>
            <a:fillRect/>
          </a:stretch>
        </p:blipFill>
        <p:spPr bwMode="auto">
          <a:xfrm>
            <a:off x="3208917" y="2998694"/>
            <a:ext cx="1112520" cy="233045"/>
          </a:xfrm>
          <a:prstGeom prst="rect">
            <a:avLst/>
          </a:prstGeom>
        </p:spPr>
      </p:pic>
      <p:sp>
        <p:nvSpPr>
          <p:cNvPr id="4" name="Ellipse 3">
            <a:extLst>
              <a:ext uri="{FF2B5EF4-FFF2-40B4-BE49-F238E27FC236}">
                <a16:creationId xmlns:a16="http://schemas.microsoft.com/office/drawing/2014/main" id="{1FEACCFD-C4A4-4ACF-BE3B-250F7FD4418E}"/>
              </a:ext>
            </a:extLst>
          </p:cNvPr>
          <p:cNvSpPr/>
          <p:nvPr/>
        </p:nvSpPr>
        <p:spPr>
          <a:xfrm>
            <a:off x="4321437" y="5595457"/>
            <a:ext cx="871348" cy="2684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8434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101B14-B799-4609-850A-2DE658818CD3}"/>
              </a:ext>
            </a:extLst>
          </p:cNvPr>
          <p:cNvSpPr>
            <a:spLocks noGrp="1"/>
          </p:cNvSpPr>
          <p:nvPr>
            <p:ph type="title"/>
          </p:nvPr>
        </p:nvSpPr>
        <p:spPr>
          <a:xfrm>
            <a:off x="390525" y="143436"/>
            <a:ext cx="9354109" cy="1093694"/>
          </a:xfrm>
        </p:spPr>
        <p:txBody>
          <a:bodyPr>
            <a:normAutofit fontScale="90000"/>
          </a:bodyPr>
          <a:lstStyle/>
          <a:p>
            <a:r>
              <a:rPr lang="fr-FR" dirty="0"/>
              <a:t>Etape 2 Création des salariés</a:t>
            </a:r>
            <a:br>
              <a:rPr lang="fr-FR" dirty="0"/>
            </a:br>
            <a:br>
              <a:rPr lang="fr-FR" dirty="0"/>
            </a:br>
            <a:br>
              <a:rPr lang="fr-FR" sz="1800" dirty="0"/>
            </a:br>
            <a:br>
              <a:rPr lang="fr-FR" dirty="0">
                <a:solidFill>
                  <a:schemeClr val="tx2">
                    <a:lumMod val="60000"/>
                    <a:lumOff val="40000"/>
                  </a:schemeClr>
                </a:solidFill>
              </a:rPr>
            </a:br>
            <a:br>
              <a:rPr lang="fr-FR" dirty="0"/>
            </a:br>
            <a:br>
              <a:rPr lang="fr-FR" dirty="0"/>
            </a:br>
            <a:endParaRPr lang="en-US" dirty="0"/>
          </a:p>
        </p:txBody>
      </p:sp>
      <p:sp>
        <p:nvSpPr>
          <p:cNvPr id="3" name="ZoneTexte 2">
            <a:extLst>
              <a:ext uri="{FF2B5EF4-FFF2-40B4-BE49-F238E27FC236}">
                <a16:creationId xmlns:a16="http://schemas.microsoft.com/office/drawing/2014/main" id="{0BFF6C1A-47E0-4F22-8D3C-53A59B52ABC7}"/>
              </a:ext>
            </a:extLst>
          </p:cNvPr>
          <p:cNvSpPr txBox="1"/>
          <p:nvPr/>
        </p:nvSpPr>
        <p:spPr>
          <a:xfrm>
            <a:off x="67170" y="938575"/>
            <a:ext cx="9161930" cy="923330"/>
          </a:xfrm>
          <a:prstGeom prst="rect">
            <a:avLst/>
          </a:prstGeom>
          <a:noFill/>
        </p:spPr>
        <p:txBody>
          <a:bodyPr wrap="square" rtlCol="0">
            <a:spAutoFit/>
          </a:bodyPr>
          <a:lstStyle/>
          <a:p>
            <a:endParaRPr lang="fr-FR" dirty="0"/>
          </a:p>
          <a:p>
            <a:endParaRPr lang="fr-FR" dirty="0"/>
          </a:p>
          <a:p>
            <a:endParaRPr lang="fr-FR" dirty="0"/>
          </a:p>
        </p:txBody>
      </p:sp>
      <p:sp>
        <p:nvSpPr>
          <p:cNvPr id="8" name="Rectangle 7">
            <a:extLst>
              <a:ext uri="{FF2B5EF4-FFF2-40B4-BE49-F238E27FC236}">
                <a16:creationId xmlns:a16="http://schemas.microsoft.com/office/drawing/2014/main" id="{6176BF64-ECFC-449C-9EB9-8713BCC66B45}"/>
              </a:ext>
            </a:extLst>
          </p:cNvPr>
          <p:cNvSpPr/>
          <p:nvPr/>
        </p:nvSpPr>
        <p:spPr>
          <a:xfrm>
            <a:off x="908591" y="2932327"/>
            <a:ext cx="1231938" cy="430306"/>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11" name="Rectangle 10">
            <a:extLst>
              <a:ext uri="{FF2B5EF4-FFF2-40B4-BE49-F238E27FC236}">
                <a16:creationId xmlns:a16="http://schemas.microsoft.com/office/drawing/2014/main" id="{B54FA4DA-B019-47D0-944D-3CF034691C74}"/>
              </a:ext>
            </a:extLst>
          </p:cNvPr>
          <p:cNvSpPr/>
          <p:nvPr/>
        </p:nvSpPr>
        <p:spPr>
          <a:xfrm>
            <a:off x="937521" y="4616824"/>
            <a:ext cx="1993938" cy="3693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07B2E23-4E45-4798-A540-19FE4BB11133}"/>
              </a:ext>
            </a:extLst>
          </p:cNvPr>
          <p:cNvSpPr/>
          <p:nvPr/>
        </p:nvSpPr>
        <p:spPr>
          <a:xfrm>
            <a:off x="1628774" y="3036309"/>
            <a:ext cx="771525" cy="114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16B6C76A-9BB5-48B2-A78C-D30D1D6F8C07}"/>
              </a:ext>
            </a:extLst>
          </p:cNvPr>
          <p:cNvPicPr>
            <a:picLocks noChangeAspect="1"/>
          </p:cNvPicPr>
          <p:nvPr/>
        </p:nvPicPr>
        <p:blipFill rotWithShape="1">
          <a:blip r:embed="rId2"/>
          <a:srcRect l="11055" t="12723" r="61358" b="41294"/>
          <a:stretch/>
        </p:blipFill>
        <p:spPr>
          <a:xfrm>
            <a:off x="937521" y="1364116"/>
            <a:ext cx="8230286" cy="4129768"/>
          </a:xfrm>
          <a:prstGeom prst="rect">
            <a:avLst/>
          </a:prstGeom>
        </p:spPr>
      </p:pic>
    </p:spTree>
    <p:extLst>
      <p:ext uri="{BB962C8B-B14F-4D97-AF65-F5344CB8AC3E}">
        <p14:creationId xmlns:p14="http://schemas.microsoft.com/office/powerpoint/2010/main" val="3633820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101B14-B799-4609-850A-2DE658818CD3}"/>
              </a:ext>
            </a:extLst>
          </p:cNvPr>
          <p:cNvSpPr>
            <a:spLocks noGrp="1"/>
          </p:cNvSpPr>
          <p:nvPr>
            <p:ph type="title"/>
          </p:nvPr>
        </p:nvSpPr>
        <p:spPr>
          <a:xfrm>
            <a:off x="390525" y="143436"/>
            <a:ext cx="9354109" cy="1093694"/>
          </a:xfrm>
        </p:spPr>
        <p:txBody>
          <a:bodyPr>
            <a:normAutofit fontScale="90000"/>
          </a:bodyPr>
          <a:lstStyle/>
          <a:p>
            <a:r>
              <a:rPr lang="fr-FR" dirty="0"/>
              <a:t>Etape 2 Création des salariés</a:t>
            </a:r>
            <a:br>
              <a:rPr lang="fr-FR" dirty="0"/>
            </a:br>
            <a:br>
              <a:rPr lang="fr-FR" dirty="0"/>
            </a:br>
            <a:br>
              <a:rPr lang="fr-FR" sz="1800" dirty="0"/>
            </a:br>
            <a:br>
              <a:rPr lang="fr-FR" dirty="0">
                <a:solidFill>
                  <a:schemeClr val="tx2">
                    <a:lumMod val="60000"/>
                    <a:lumOff val="40000"/>
                  </a:schemeClr>
                </a:solidFill>
              </a:rPr>
            </a:br>
            <a:br>
              <a:rPr lang="fr-FR" dirty="0"/>
            </a:br>
            <a:br>
              <a:rPr lang="fr-FR" dirty="0"/>
            </a:br>
            <a:endParaRPr lang="en-US" dirty="0"/>
          </a:p>
        </p:txBody>
      </p:sp>
      <p:sp>
        <p:nvSpPr>
          <p:cNvPr id="3" name="ZoneTexte 2">
            <a:extLst>
              <a:ext uri="{FF2B5EF4-FFF2-40B4-BE49-F238E27FC236}">
                <a16:creationId xmlns:a16="http://schemas.microsoft.com/office/drawing/2014/main" id="{0BFF6C1A-47E0-4F22-8D3C-53A59B52ABC7}"/>
              </a:ext>
            </a:extLst>
          </p:cNvPr>
          <p:cNvSpPr txBox="1"/>
          <p:nvPr/>
        </p:nvSpPr>
        <p:spPr>
          <a:xfrm>
            <a:off x="486614" y="681282"/>
            <a:ext cx="9161930" cy="1569660"/>
          </a:xfrm>
          <a:prstGeom prst="rect">
            <a:avLst/>
          </a:prstGeom>
          <a:noFill/>
        </p:spPr>
        <p:txBody>
          <a:bodyPr wrap="square" rtlCol="0">
            <a:spAutoFit/>
          </a:bodyPr>
          <a:lstStyle/>
          <a:p>
            <a:r>
              <a:rPr lang="fr-FR" sz="1600" dirty="0"/>
              <a:t>Il faut ensuite renseigner : le nom, prénom, numéro de sécurité sociale, la forme d’aménagement du temps de travail, la durée contractuelle ou la quotité de temps de travail selon la formule d’aménagement choisie, la CSP, le taux horaire du salarié servant à l’indemnisation.</a:t>
            </a:r>
          </a:p>
          <a:p>
            <a:r>
              <a:rPr lang="fr-FR" sz="1600" dirty="0"/>
              <a:t>Concernant l’aménagement du temps de travail : 8 choix sont possibles.</a:t>
            </a:r>
          </a:p>
          <a:p>
            <a:r>
              <a:rPr lang="fr-FR" sz="1600" dirty="0"/>
              <a:t>L’ajout des salariés se réalise salarié par salarié ou par import (voir infra)</a:t>
            </a:r>
          </a:p>
        </p:txBody>
      </p:sp>
      <p:sp>
        <p:nvSpPr>
          <p:cNvPr id="8" name="Rectangle 7">
            <a:extLst>
              <a:ext uri="{FF2B5EF4-FFF2-40B4-BE49-F238E27FC236}">
                <a16:creationId xmlns:a16="http://schemas.microsoft.com/office/drawing/2014/main" id="{6176BF64-ECFC-449C-9EB9-8713BCC66B45}"/>
              </a:ext>
            </a:extLst>
          </p:cNvPr>
          <p:cNvSpPr/>
          <p:nvPr/>
        </p:nvSpPr>
        <p:spPr>
          <a:xfrm>
            <a:off x="908591" y="2932327"/>
            <a:ext cx="1231938" cy="430306"/>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11" name="Rectangle 10">
            <a:extLst>
              <a:ext uri="{FF2B5EF4-FFF2-40B4-BE49-F238E27FC236}">
                <a16:creationId xmlns:a16="http://schemas.microsoft.com/office/drawing/2014/main" id="{B54FA4DA-B019-47D0-944D-3CF034691C74}"/>
              </a:ext>
            </a:extLst>
          </p:cNvPr>
          <p:cNvSpPr/>
          <p:nvPr/>
        </p:nvSpPr>
        <p:spPr>
          <a:xfrm>
            <a:off x="937521" y="4616824"/>
            <a:ext cx="1993938" cy="3693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07B2E23-4E45-4798-A540-19FE4BB11133}"/>
              </a:ext>
            </a:extLst>
          </p:cNvPr>
          <p:cNvSpPr/>
          <p:nvPr/>
        </p:nvSpPr>
        <p:spPr>
          <a:xfrm>
            <a:off x="1628774" y="3036309"/>
            <a:ext cx="771525" cy="114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a:extLst>
              <a:ext uri="{FF2B5EF4-FFF2-40B4-BE49-F238E27FC236}">
                <a16:creationId xmlns:a16="http://schemas.microsoft.com/office/drawing/2014/main" id="{9E54537B-2F32-4A40-A40A-A92DF56BB681}"/>
              </a:ext>
            </a:extLst>
          </p:cNvPr>
          <p:cNvPicPr>
            <a:picLocks noChangeAspect="1"/>
          </p:cNvPicPr>
          <p:nvPr/>
        </p:nvPicPr>
        <p:blipFill>
          <a:blip r:embed="rId2"/>
          <a:stretch>
            <a:fillRect/>
          </a:stretch>
        </p:blipFill>
        <p:spPr>
          <a:xfrm>
            <a:off x="666438" y="2348697"/>
            <a:ext cx="8414810" cy="4029741"/>
          </a:xfrm>
          <a:prstGeom prst="rect">
            <a:avLst/>
          </a:prstGeom>
        </p:spPr>
      </p:pic>
    </p:spTree>
    <p:extLst>
      <p:ext uri="{BB962C8B-B14F-4D97-AF65-F5344CB8AC3E}">
        <p14:creationId xmlns:p14="http://schemas.microsoft.com/office/powerpoint/2010/main" val="2640730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101B14-B799-4609-850A-2DE658818CD3}"/>
              </a:ext>
            </a:extLst>
          </p:cNvPr>
          <p:cNvSpPr>
            <a:spLocks noGrp="1"/>
          </p:cNvSpPr>
          <p:nvPr>
            <p:ph type="title"/>
          </p:nvPr>
        </p:nvSpPr>
        <p:spPr>
          <a:xfrm>
            <a:off x="390525" y="143436"/>
            <a:ext cx="9354109" cy="1093694"/>
          </a:xfrm>
        </p:spPr>
        <p:txBody>
          <a:bodyPr>
            <a:normAutofit fontScale="90000"/>
          </a:bodyPr>
          <a:lstStyle/>
          <a:p>
            <a:r>
              <a:rPr lang="fr-FR" dirty="0"/>
              <a:t>Etape 2 Création des salariés</a:t>
            </a:r>
            <a:br>
              <a:rPr lang="fr-FR" dirty="0"/>
            </a:br>
            <a:br>
              <a:rPr lang="fr-FR" dirty="0"/>
            </a:br>
            <a:br>
              <a:rPr lang="fr-FR" sz="1800" dirty="0"/>
            </a:br>
            <a:br>
              <a:rPr lang="fr-FR" dirty="0">
                <a:solidFill>
                  <a:schemeClr val="tx2">
                    <a:lumMod val="60000"/>
                    <a:lumOff val="40000"/>
                  </a:schemeClr>
                </a:solidFill>
              </a:rPr>
            </a:br>
            <a:br>
              <a:rPr lang="fr-FR" dirty="0"/>
            </a:br>
            <a:br>
              <a:rPr lang="fr-FR" dirty="0"/>
            </a:br>
            <a:endParaRPr lang="en-US" dirty="0"/>
          </a:p>
        </p:txBody>
      </p:sp>
      <p:sp>
        <p:nvSpPr>
          <p:cNvPr id="3" name="ZoneTexte 2">
            <a:extLst>
              <a:ext uri="{FF2B5EF4-FFF2-40B4-BE49-F238E27FC236}">
                <a16:creationId xmlns:a16="http://schemas.microsoft.com/office/drawing/2014/main" id="{0BFF6C1A-47E0-4F22-8D3C-53A59B52ABC7}"/>
              </a:ext>
            </a:extLst>
          </p:cNvPr>
          <p:cNvSpPr txBox="1"/>
          <p:nvPr/>
        </p:nvSpPr>
        <p:spPr>
          <a:xfrm>
            <a:off x="497476" y="852833"/>
            <a:ext cx="9161930" cy="923330"/>
          </a:xfrm>
          <a:prstGeom prst="rect">
            <a:avLst/>
          </a:prstGeom>
          <a:noFill/>
        </p:spPr>
        <p:txBody>
          <a:bodyPr wrap="square" rtlCol="0">
            <a:spAutoFit/>
          </a:bodyPr>
          <a:lstStyle/>
          <a:p>
            <a:endParaRPr lang="fr-FR" dirty="0"/>
          </a:p>
          <a:p>
            <a:endParaRPr lang="fr-FR" dirty="0"/>
          </a:p>
          <a:p>
            <a:endParaRPr lang="fr-FR" dirty="0"/>
          </a:p>
        </p:txBody>
      </p:sp>
      <p:sp>
        <p:nvSpPr>
          <p:cNvPr id="8" name="Rectangle 7">
            <a:extLst>
              <a:ext uri="{FF2B5EF4-FFF2-40B4-BE49-F238E27FC236}">
                <a16:creationId xmlns:a16="http://schemas.microsoft.com/office/drawing/2014/main" id="{6176BF64-ECFC-449C-9EB9-8713BCC66B45}"/>
              </a:ext>
            </a:extLst>
          </p:cNvPr>
          <p:cNvSpPr/>
          <p:nvPr/>
        </p:nvSpPr>
        <p:spPr>
          <a:xfrm>
            <a:off x="908591" y="2932327"/>
            <a:ext cx="1231938" cy="430306"/>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11" name="Rectangle 10">
            <a:extLst>
              <a:ext uri="{FF2B5EF4-FFF2-40B4-BE49-F238E27FC236}">
                <a16:creationId xmlns:a16="http://schemas.microsoft.com/office/drawing/2014/main" id="{B54FA4DA-B019-47D0-944D-3CF034691C74}"/>
              </a:ext>
            </a:extLst>
          </p:cNvPr>
          <p:cNvSpPr/>
          <p:nvPr/>
        </p:nvSpPr>
        <p:spPr>
          <a:xfrm>
            <a:off x="937521" y="4616824"/>
            <a:ext cx="1993938" cy="3693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07B2E23-4E45-4798-A540-19FE4BB11133}"/>
              </a:ext>
            </a:extLst>
          </p:cNvPr>
          <p:cNvSpPr/>
          <p:nvPr/>
        </p:nvSpPr>
        <p:spPr>
          <a:xfrm>
            <a:off x="1628774" y="3036309"/>
            <a:ext cx="771525" cy="114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a:extLst>
              <a:ext uri="{FF2B5EF4-FFF2-40B4-BE49-F238E27FC236}">
                <a16:creationId xmlns:a16="http://schemas.microsoft.com/office/drawing/2014/main" id="{84D39650-537E-4992-821A-FA866A7154FC}"/>
              </a:ext>
            </a:extLst>
          </p:cNvPr>
          <p:cNvPicPr>
            <a:picLocks noChangeAspect="1"/>
          </p:cNvPicPr>
          <p:nvPr/>
        </p:nvPicPr>
        <p:blipFill rotWithShape="1">
          <a:blip r:embed="rId2"/>
          <a:srcRect l="10485" t="12211" r="61510" b="36811"/>
          <a:stretch/>
        </p:blipFill>
        <p:spPr>
          <a:xfrm>
            <a:off x="777119" y="1056452"/>
            <a:ext cx="8417216" cy="4612362"/>
          </a:xfrm>
          <a:prstGeom prst="rect">
            <a:avLst/>
          </a:prstGeom>
        </p:spPr>
      </p:pic>
    </p:spTree>
    <p:extLst>
      <p:ext uri="{BB962C8B-B14F-4D97-AF65-F5344CB8AC3E}">
        <p14:creationId xmlns:p14="http://schemas.microsoft.com/office/powerpoint/2010/main" val="3617093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101B14-B799-4609-850A-2DE658818CD3}"/>
              </a:ext>
            </a:extLst>
          </p:cNvPr>
          <p:cNvSpPr>
            <a:spLocks noGrp="1"/>
          </p:cNvSpPr>
          <p:nvPr>
            <p:ph type="title"/>
          </p:nvPr>
        </p:nvSpPr>
        <p:spPr>
          <a:xfrm>
            <a:off x="390525" y="143436"/>
            <a:ext cx="9354109" cy="1093694"/>
          </a:xfrm>
        </p:spPr>
        <p:txBody>
          <a:bodyPr>
            <a:normAutofit fontScale="90000"/>
          </a:bodyPr>
          <a:lstStyle/>
          <a:p>
            <a:r>
              <a:rPr lang="fr-FR" sz="2700" dirty="0"/>
              <a:t>Etape 2 Création des salariés</a:t>
            </a:r>
            <a:br>
              <a:rPr lang="fr-FR" dirty="0"/>
            </a:br>
            <a:br>
              <a:rPr lang="fr-FR" dirty="0"/>
            </a:br>
            <a:br>
              <a:rPr lang="fr-FR" sz="1800" dirty="0"/>
            </a:br>
            <a:br>
              <a:rPr lang="fr-FR" dirty="0">
                <a:solidFill>
                  <a:schemeClr val="tx2">
                    <a:lumMod val="60000"/>
                    <a:lumOff val="40000"/>
                  </a:schemeClr>
                </a:solidFill>
              </a:rPr>
            </a:br>
            <a:br>
              <a:rPr lang="fr-FR" dirty="0"/>
            </a:br>
            <a:br>
              <a:rPr lang="fr-FR" dirty="0"/>
            </a:br>
            <a:endParaRPr lang="en-US" dirty="0"/>
          </a:p>
        </p:txBody>
      </p:sp>
      <p:sp>
        <p:nvSpPr>
          <p:cNvPr id="3" name="ZoneTexte 2">
            <a:extLst>
              <a:ext uri="{FF2B5EF4-FFF2-40B4-BE49-F238E27FC236}">
                <a16:creationId xmlns:a16="http://schemas.microsoft.com/office/drawing/2014/main" id="{0BFF6C1A-47E0-4F22-8D3C-53A59B52ABC7}"/>
              </a:ext>
            </a:extLst>
          </p:cNvPr>
          <p:cNvSpPr txBox="1"/>
          <p:nvPr/>
        </p:nvSpPr>
        <p:spPr>
          <a:xfrm>
            <a:off x="486614" y="690283"/>
            <a:ext cx="9161930" cy="6555641"/>
          </a:xfrm>
          <a:prstGeom prst="rect">
            <a:avLst/>
          </a:prstGeom>
          <a:noFill/>
        </p:spPr>
        <p:txBody>
          <a:bodyPr wrap="square" rtlCol="0">
            <a:spAutoFit/>
          </a:bodyPr>
          <a:lstStyle/>
          <a:p>
            <a:r>
              <a:rPr lang="fr-FR" sz="1200" dirty="0"/>
              <a:t>1  = </a:t>
            </a:r>
            <a:r>
              <a:rPr lang="fr-FR" sz="1200" dirty="0">
                <a:highlight>
                  <a:srgbClr val="FFFF00"/>
                </a:highlight>
              </a:rPr>
              <a:t>Autre temps de travail hebdomadaire</a:t>
            </a:r>
            <a:r>
              <a:rPr lang="fr-FR" sz="1200" dirty="0"/>
              <a:t>: </a:t>
            </a:r>
            <a:r>
              <a:rPr lang="fr-FR" sz="1200" b="1" dirty="0"/>
              <a:t>C’est le mode le plus courant qui correspond à un horaire constant à la semaine que ce soit un </a:t>
            </a:r>
            <a:r>
              <a:rPr lang="fr-FR" sz="1200" b="1" u="sng" dirty="0"/>
              <a:t>temps partiel</a:t>
            </a:r>
            <a:r>
              <a:rPr lang="fr-FR" sz="1200" b="1" dirty="0"/>
              <a:t>, </a:t>
            </a:r>
            <a:r>
              <a:rPr lang="fr-FR" sz="1200" b="1" u="sng" dirty="0"/>
              <a:t>un temps plein 35H</a:t>
            </a:r>
            <a:r>
              <a:rPr lang="fr-FR" sz="1200" dirty="0"/>
              <a:t> (ou plus). Ce choix s'applique également aux salariés dont la durée du travail excédant 35 heures est compensée par l'attribution de "jours de "RTT". </a:t>
            </a:r>
            <a:endParaRPr lang="en-US" sz="1200" dirty="0"/>
          </a:p>
          <a:p>
            <a:r>
              <a:rPr lang="fr-FR" sz="1200" dirty="0"/>
              <a:t> </a:t>
            </a:r>
            <a:endParaRPr lang="en-US" sz="1200" dirty="0"/>
          </a:p>
          <a:p>
            <a:r>
              <a:rPr lang="fr-FR" sz="1200" dirty="0"/>
              <a:t>2 = </a:t>
            </a:r>
            <a:r>
              <a:rPr lang="fr-FR" sz="1200" dirty="0">
                <a:highlight>
                  <a:srgbClr val="FFFF00"/>
                </a:highlight>
              </a:rPr>
              <a:t>Equivalent à 35 heures</a:t>
            </a:r>
            <a:r>
              <a:rPr lang="fr-FR" sz="1200" dirty="0"/>
              <a:t>: ce mode sous-entend que des temps d'inaction (éventuellement prévus par la convention collective) sont inclus dans la durée contractuelle de référence (ex: les temps d'attente dans le secteur des transports routiers...). Un salarié disposant d'un contrat de travail basé sur 35 heures ne répond pas" par défaut" à ce mode d'aménagement.</a:t>
            </a:r>
            <a:endParaRPr lang="en-US" sz="1200" dirty="0"/>
          </a:p>
          <a:p>
            <a:r>
              <a:rPr lang="fr-FR" sz="1200" dirty="0"/>
              <a:t> </a:t>
            </a:r>
            <a:endParaRPr lang="en-US" sz="1200" dirty="0"/>
          </a:p>
          <a:p>
            <a:r>
              <a:rPr lang="fr-FR" sz="1200" dirty="0"/>
              <a:t>3 = forfait hebdomadaire: ce mode concerne principalement le personnel d'encadrement ou le personnel disposant d'un très grand degré d'autonomie dans l'organisation de son emploi du temps.</a:t>
            </a:r>
            <a:endParaRPr lang="en-US" sz="1200" dirty="0"/>
          </a:p>
          <a:p>
            <a:r>
              <a:rPr lang="fr-FR" sz="1200" dirty="0"/>
              <a:t> </a:t>
            </a:r>
            <a:endParaRPr lang="en-US" sz="1200" dirty="0"/>
          </a:p>
          <a:p>
            <a:r>
              <a:rPr lang="fr-FR" sz="1200" dirty="0"/>
              <a:t>4 = forfait mensuel: idem ci-dessus. Veuillez noter que le fait que la rémunération mensuelle soit référencée à 151,67 heures (en vertu de la règle de mensualisation des salaires) ne signifie pas que le salarié est titulaire d'une convention de forfait</a:t>
            </a:r>
            <a:endParaRPr lang="en-US" sz="1200" dirty="0"/>
          </a:p>
          <a:p>
            <a:r>
              <a:rPr lang="fr-FR" sz="1200" dirty="0"/>
              <a:t> </a:t>
            </a:r>
            <a:endParaRPr lang="en-US" sz="1200" dirty="0"/>
          </a:p>
          <a:p>
            <a:r>
              <a:rPr lang="fr-FR" sz="1200" dirty="0"/>
              <a:t>5 = Forfait annuel en jours: ce mode concerne principalement le personnel d'encadrement et marginalement celui disposant d'un très grand degré d'autonomie dans l'organisation de son emploi du temps.</a:t>
            </a:r>
            <a:endParaRPr lang="en-US" sz="1200" dirty="0"/>
          </a:p>
          <a:p>
            <a:r>
              <a:rPr lang="fr-FR" sz="1200" dirty="0"/>
              <a:t> </a:t>
            </a:r>
            <a:endParaRPr lang="en-US" sz="1200" dirty="0"/>
          </a:p>
          <a:p>
            <a:r>
              <a:rPr lang="fr-FR" sz="1200" dirty="0"/>
              <a:t>6 = forfait annuel en heures: ce mode concerne principalement le personnel d'encadrement et marginalement celui disposant d'un très grand degré d'autonomie dans l'organisation de son emploi du temps.</a:t>
            </a:r>
            <a:endParaRPr lang="en-US" sz="1200" dirty="0"/>
          </a:p>
          <a:p>
            <a:r>
              <a:rPr lang="fr-FR" sz="1200" dirty="0"/>
              <a:t> </a:t>
            </a:r>
            <a:endParaRPr lang="en-US" sz="1200" dirty="0"/>
          </a:p>
          <a:p>
            <a:r>
              <a:rPr lang="fr-FR" sz="1200" dirty="0"/>
              <a:t>7 = Cycle: concerne le personnel dont la durée du travail varie d'une semaine à l'autre sur la base d'un nombre de semaines cyclique (ex: 33h; 37h; 32h; 38h soit une moyenne de 35 heures sur un cycle de 4 semaines.)</a:t>
            </a:r>
            <a:endParaRPr lang="en-US" sz="1200" dirty="0"/>
          </a:p>
          <a:p>
            <a:r>
              <a:rPr lang="fr-FR" sz="1200" dirty="0"/>
              <a:t> </a:t>
            </a:r>
            <a:endParaRPr lang="en-US" sz="1200" dirty="0"/>
          </a:p>
          <a:p>
            <a:r>
              <a:rPr lang="fr-FR" sz="1200" dirty="0"/>
              <a:t>8 = </a:t>
            </a:r>
            <a:r>
              <a:rPr lang="fr-FR" sz="1200" dirty="0">
                <a:highlight>
                  <a:srgbClr val="FFFF00"/>
                </a:highlight>
              </a:rPr>
              <a:t>Modulation </a:t>
            </a:r>
            <a:r>
              <a:rPr lang="fr-FR" sz="1200" dirty="0"/>
              <a:t>: concerne le personnel dont la durée du travail est organisée pour tenir compte d'une variation horaire prévisible (saisonnière...) au cours d'une période de référence (le plus souvent annuelle), les pics et creux d'activité s'équilibrant pour aboutir à une durée moyenne égale (ou inférieure) à 35 heures.</a:t>
            </a:r>
            <a:endParaRPr lang="en-US" sz="1200" dirty="0"/>
          </a:p>
          <a:p>
            <a:r>
              <a:rPr lang="fr-FR" sz="1200" dirty="0"/>
              <a:t> </a:t>
            </a:r>
          </a:p>
          <a:p>
            <a:r>
              <a:rPr lang="fr-FR" sz="1200" dirty="0"/>
              <a:t>Dans l’enseignement catholique, le meilleur aménagement du temps de travail à sélectionner est la modulation : accord RTT 1999</a:t>
            </a:r>
          </a:p>
          <a:p>
            <a:r>
              <a:rPr lang="fr-FR" sz="1200" dirty="0"/>
              <a:t>Toutefois, la DIRECCTE de Côte d’OR par soucis de simplification, nous conseille de choisir : autre temps de travail hebdomadaire  pour les temps partiels et complets ou équivalent 35h pour les salariés d’internat soumis à l’équivalence.</a:t>
            </a:r>
          </a:p>
          <a:p>
            <a:r>
              <a:rPr lang="fr-FR" sz="1200" dirty="0"/>
              <a:t>Nous avons contacté par écrit les autres DIRECCTE de la Région pour avoir leur position. Nous sommes en attente de leur retour.</a:t>
            </a:r>
            <a:endParaRPr lang="en-US" sz="1200" dirty="0"/>
          </a:p>
          <a:p>
            <a:r>
              <a:rPr lang="fr-FR" sz="1200" dirty="0"/>
              <a:t> </a:t>
            </a:r>
            <a:endParaRPr lang="en-US" sz="1200" dirty="0"/>
          </a:p>
          <a:p>
            <a:endParaRPr lang="fr-FR" dirty="0"/>
          </a:p>
          <a:p>
            <a:endParaRPr lang="fr-FR" dirty="0"/>
          </a:p>
        </p:txBody>
      </p:sp>
    </p:spTree>
    <p:extLst>
      <p:ext uri="{BB962C8B-B14F-4D97-AF65-F5344CB8AC3E}">
        <p14:creationId xmlns:p14="http://schemas.microsoft.com/office/powerpoint/2010/main" val="2620826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101B14-B799-4609-850A-2DE658818CD3}"/>
              </a:ext>
            </a:extLst>
          </p:cNvPr>
          <p:cNvSpPr>
            <a:spLocks noGrp="1"/>
          </p:cNvSpPr>
          <p:nvPr>
            <p:ph type="title"/>
          </p:nvPr>
        </p:nvSpPr>
        <p:spPr>
          <a:xfrm>
            <a:off x="390525" y="143436"/>
            <a:ext cx="9354109" cy="1093694"/>
          </a:xfrm>
        </p:spPr>
        <p:txBody>
          <a:bodyPr>
            <a:normAutofit fontScale="90000"/>
          </a:bodyPr>
          <a:lstStyle/>
          <a:p>
            <a:r>
              <a:rPr lang="fr-FR" sz="2700" dirty="0"/>
              <a:t>Etape 2 Création des salariés</a:t>
            </a:r>
            <a:br>
              <a:rPr lang="fr-FR" dirty="0"/>
            </a:br>
            <a:br>
              <a:rPr lang="fr-FR" dirty="0"/>
            </a:br>
            <a:br>
              <a:rPr lang="fr-FR" sz="1800" dirty="0"/>
            </a:br>
            <a:br>
              <a:rPr lang="fr-FR" dirty="0">
                <a:solidFill>
                  <a:schemeClr val="tx2">
                    <a:lumMod val="60000"/>
                    <a:lumOff val="40000"/>
                  </a:schemeClr>
                </a:solidFill>
              </a:rPr>
            </a:br>
            <a:br>
              <a:rPr lang="fr-FR" dirty="0"/>
            </a:br>
            <a:br>
              <a:rPr lang="fr-FR" dirty="0"/>
            </a:br>
            <a:endParaRPr lang="en-US" dirty="0"/>
          </a:p>
        </p:txBody>
      </p:sp>
      <p:sp>
        <p:nvSpPr>
          <p:cNvPr id="3" name="ZoneTexte 2">
            <a:extLst>
              <a:ext uri="{FF2B5EF4-FFF2-40B4-BE49-F238E27FC236}">
                <a16:creationId xmlns:a16="http://schemas.microsoft.com/office/drawing/2014/main" id="{0BFF6C1A-47E0-4F22-8D3C-53A59B52ABC7}"/>
              </a:ext>
            </a:extLst>
          </p:cNvPr>
          <p:cNvSpPr txBox="1"/>
          <p:nvPr/>
        </p:nvSpPr>
        <p:spPr>
          <a:xfrm>
            <a:off x="486614" y="690283"/>
            <a:ext cx="9161930" cy="4832092"/>
          </a:xfrm>
          <a:prstGeom prst="rect">
            <a:avLst/>
          </a:prstGeom>
          <a:noFill/>
        </p:spPr>
        <p:txBody>
          <a:bodyPr wrap="square" rtlCol="0">
            <a:spAutoFit/>
          </a:bodyPr>
          <a:lstStyle/>
          <a:p>
            <a:pPr lvl="0"/>
            <a:r>
              <a:rPr lang="fr-FR" sz="1600" b="1" dirty="0"/>
              <a:t>Durée contractuelle du temps de travail.</a:t>
            </a:r>
            <a:endParaRPr lang="en-US" sz="1600" dirty="0"/>
          </a:p>
          <a:p>
            <a:r>
              <a:rPr lang="fr-FR" sz="1600" b="1" dirty="0"/>
              <a:t> </a:t>
            </a:r>
            <a:endParaRPr lang="en-US" sz="1600" dirty="0"/>
          </a:p>
          <a:p>
            <a:pPr lvl="0"/>
            <a:r>
              <a:rPr lang="fr-FR" sz="1600" b="1" dirty="0"/>
              <a:t>La durée contractuelle du temps de travail</a:t>
            </a:r>
            <a:r>
              <a:rPr lang="fr-FR" sz="1600" dirty="0"/>
              <a:t> n’est nécessaire que pour les formes d’aménagement ci-dessous. Sinon, la case est vide et inaccessible.</a:t>
            </a:r>
            <a:endParaRPr lang="en-US" sz="1600" dirty="0"/>
          </a:p>
          <a:p>
            <a:pPr marL="742950" lvl="1" indent="-285750">
              <a:buFont typeface="Wingdings" panose="05000000000000000000" pitchFamily="2" charset="2"/>
              <a:buChar char="Ø"/>
            </a:pPr>
            <a:r>
              <a:rPr lang="fr-FR" sz="1600" b="1" dirty="0"/>
              <a:t>Autre temps de travail hebdomadaire</a:t>
            </a:r>
            <a:r>
              <a:rPr lang="fr-FR" sz="1600" dirty="0"/>
              <a:t>.</a:t>
            </a:r>
            <a:endParaRPr lang="en-US" sz="1600" dirty="0"/>
          </a:p>
          <a:p>
            <a:pPr marL="742950" lvl="1" indent="-285750">
              <a:buFont typeface="Wingdings" panose="05000000000000000000" pitchFamily="2" charset="2"/>
              <a:buChar char="Ø"/>
            </a:pPr>
            <a:r>
              <a:rPr lang="fr-FR" sz="1600" b="1" dirty="0"/>
              <a:t>Aménagement équivalent à 35h </a:t>
            </a:r>
            <a:r>
              <a:rPr lang="fr-FR" sz="1600" dirty="0"/>
              <a:t> : saisissez le nombre d’heures rémunérées et non la durée contractuelle prévue au contrat de travail, pour l’EC, c’est la même chose</a:t>
            </a:r>
            <a:endParaRPr lang="en-US" sz="1600" dirty="0"/>
          </a:p>
          <a:p>
            <a:pPr marL="742950" lvl="1" indent="-285750">
              <a:buFont typeface="Wingdings" panose="05000000000000000000" pitchFamily="2" charset="2"/>
              <a:buChar char="Ø"/>
            </a:pPr>
            <a:r>
              <a:rPr lang="fr-FR" sz="1600" b="1" dirty="0"/>
              <a:t>Forfait hebdomadaire</a:t>
            </a:r>
            <a:r>
              <a:rPr lang="fr-FR" sz="1600" dirty="0"/>
              <a:t>.</a:t>
            </a:r>
            <a:endParaRPr lang="en-US" sz="1600" dirty="0"/>
          </a:p>
          <a:p>
            <a:pPr marL="742950" lvl="1" indent="-285750">
              <a:buFont typeface="Wingdings" panose="05000000000000000000" pitchFamily="2" charset="2"/>
              <a:buChar char="Ø"/>
            </a:pPr>
            <a:r>
              <a:rPr lang="fr-FR" sz="1600" b="1" dirty="0"/>
              <a:t>Forfait mensuel</a:t>
            </a:r>
            <a:r>
              <a:rPr lang="fr-FR" sz="1600" dirty="0"/>
              <a:t>, saisissez la durée mensuelle soit le nombre d'heures fixées à la convention de forfait mensuel. </a:t>
            </a:r>
          </a:p>
          <a:p>
            <a:pPr lvl="1"/>
            <a:endParaRPr lang="en-US" sz="1600" dirty="0"/>
          </a:p>
          <a:p>
            <a:pPr lvl="0"/>
            <a:r>
              <a:rPr lang="fr-FR" sz="1600" dirty="0"/>
              <a:t>Les salariés à temps partiel ne sont pas autorisés pour les formes d’aménagement « Aménagement équivalent à 35h» (DEQ), « Forfait hebdomadaire » (FHEBD), et « Forfait mensuel » (FMENS).</a:t>
            </a:r>
          </a:p>
          <a:p>
            <a:pPr lvl="0"/>
            <a:endParaRPr lang="en-US" dirty="0"/>
          </a:p>
          <a:p>
            <a:r>
              <a:rPr lang="fr-FR" dirty="0"/>
              <a:t> </a:t>
            </a:r>
            <a:endParaRPr lang="en-US" dirty="0"/>
          </a:p>
          <a:p>
            <a:r>
              <a:rPr lang="fr-FR" sz="1200" dirty="0"/>
              <a:t> </a:t>
            </a:r>
            <a:endParaRPr lang="en-US" sz="1200" dirty="0"/>
          </a:p>
          <a:p>
            <a:endParaRPr lang="fr-FR" dirty="0"/>
          </a:p>
          <a:p>
            <a:endParaRPr lang="fr-FR" dirty="0"/>
          </a:p>
        </p:txBody>
      </p:sp>
      <p:pic>
        <p:nvPicPr>
          <p:cNvPr id="4" name="Image 3">
            <a:extLst>
              <a:ext uri="{FF2B5EF4-FFF2-40B4-BE49-F238E27FC236}">
                <a16:creationId xmlns:a16="http://schemas.microsoft.com/office/drawing/2014/main" id="{0AE2DA53-005F-48F2-8274-9E62DE4C4F87}"/>
              </a:ext>
            </a:extLst>
          </p:cNvPr>
          <p:cNvPicPr>
            <a:picLocks noChangeAspect="1"/>
          </p:cNvPicPr>
          <p:nvPr/>
        </p:nvPicPr>
        <p:blipFill>
          <a:blip r:embed="rId2"/>
          <a:stretch>
            <a:fillRect/>
          </a:stretch>
        </p:blipFill>
        <p:spPr>
          <a:xfrm>
            <a:off x="299651" y="4804770"/>
            <a:ext cx="9535856" cy="466790"/>
          </a:xfrm>
          <a:prstGeom prst="rect">
            <a:avLst/>
          </a:prstGeom>
        </p:spPr>
      </p:pic>
      <p:pic>
        <p:nvPicPr>
          <p:cNvPr id="5" name="Image 4">
            <a:extLst>
              <a:ext uri="{FF2B5EF4-FFF2-40B4-BE49-F238E27FC236}">
                <a16:creationId xmlns:a16="http://schemas.microsoft.com/office/drawing/2014/main" id="{D347E9F7-0A9F-43B5-9D4F-4E6E0615B962}"/>
              </a:ext>
            </a:extLst>
          </p:cNvPr>
          <p:cNvPicPr>
            <a:picLocks noChangeAspect="1"/>
          </p:cNvPicPr>
          <p:nvPr/>
        </p:nvPicPr>
        <p:blipFill>
          <a:blip r:embed="rId3"/>
          <a:stretch>
            <a:fillRect/>
          </a:stretch>
        </p:blipFill>
        <p:spPr>
          <a:xfrm>
            <a:off x="232967" y="4233190"/>
            <a:ext cx="9602540" cy="571580"/>
          </a:xfrm>
          <a:prstGeom prst="rect">
            <a:avLst/>
          </a:prstGeom>
        </p:spPr>
      </p:pic>
    </p:spTree>
    <p:extLst>
      <p:ext uri="{BB962C8B-B14F-4D97-AF65-F5344CB8AC3E}">
        <p14:creationId xmlns:p14="http://schemas.microsoft.com/office/powerpoint/2010/main" val="515542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101B14-B799-4609-850A-2DE658818CD3}"/>
              </a:ext>
            </a:extLst>
          </p:cNvPr>
          <p:cNvSpPr>
            <a:spLocks noGrp="1"/>
          </p:cNvSpPr>
          <p:nvPr>
            <p:ph type="title"/>
          </p:nvPr>
        </p:nvSpPr>
        <p:spPr>
          <a:xfrm>
            <a:off x="390525" y="143436"/>
            <a:ext cx="9354109" cy="1093694"/>
          </a:xfrm>
        </p:spPr>
        <p:txBody>
          <a:bodyPr>
            <a:normAutofit fontScale="90000"/>
          </a:bodyPr>
          <a:lstStyle/>
          <a:p>
            <a:r>
              <a:rPr lang="fr-FR" sz="2700" dirty="0"/>
              <a:t>Etape 2 Création des salariés</a:t>
            </a:r>
            <a:br>
              <a:rPr lang="fr-FR" dirty="0"/>
            </a:br>
            <a:br>
              <a:rPr lang="fr-FR" dirty="0"/>
            </a:br>
            <a:br>
              <a:rPr lang="fr-FR" sz="1800" dirty="0"/>
            </a:br>
            <a:br>
              <a:rPr lang="fr-FR" dirty="0">
                <a:solidFill>
                  <a:schemeClr val="tx2">
                    <a:lumMod val="60000"/>
                    <a:lumOff val="40000"/>
                  </a:schemeClr>
                </a:solidFill>
              </a:rPr>
            </a:br>
            <a:br>
              <a:rPr lang="fr-FR" dirty="0"/>
            </a:br>
            <a:br>
              <a:rPr lang="fr-FR" dirty="0"/>
            </a:br>
            <a:endParaRPr lang="en-US" dirty="0"/>
          </a:p>
        </p:txBody>
      </p:sp>
      <p:sp>
        <p:nvSpPr>
          <p:cNvPr id="3" name="ZoneTexte 2">
            <a:extLst>
              <a:ext uri="{FF2B5EF4-FFF2-40B4-BE49-F238E27FC236}">
                <a16:creationId xmlns:a16="http://schemas.microsoft.com/office/drawing/2014/main" id="{0BFF6C1A-47E0-4F22-8D3C-53A59B52ABC7}"/>
              </a:ext>
            </a:extLst>
          </p:cNvPr>
          <p:cNvSpPr txBox="1"/>
          <p:nvPr/>
        </p:nvSpPr>
        <p:spPr>
          <a:xfrm>
            <a:off x="486614" y="690283"/>
            <a:ext cx="9161930" cy="3323987"/>
          </a:xfrm>
          <a:prstGeom prst="rect">
            <a:avLst/>
          </a:prstGeom>
          <a:noFill/>
        </p:spPr>
        <p:txBody>
          <a:bodyPr wrap="square" rtlCol="0">
            <a:spAutoFit/>
          </a:bodyPr>
          <a:lstStyle/>
          <a:p>
            <a:pPr lvl="0"/>
            <a:r>
              <a:rPr lang="fr-FR" b="1" dirty="0"/>
              <a:t>Durée contractuelle du temps de travail.</a:t>
            </a:r>
            <a:endParaRPr lang="en-US" dirty="0"/>
          </a:p>
          <a:p>
            <a:endParaRPr lang="fr-FR" dirty="0"/>
          </a:p>
          <a:p>
            <a:pPr lvl="0"/>
            <a:r>
              <a:rPr lang="fr-FR" b="1" dirty="0"/>
              <a:t>Quotité.</a:t>
            </a:r>
            <a:endParaRPr lang="en-US" dirty="0"/>
          </a:p>
          <a:p>
            <a:r>
              <a:rPr lang="fr-FR" dirty="0"/>
              <a:t>Cette colonne sera complétée pour les salariés ayant une forme d’aménagement du temps de travail « Cycle » ou « Modulation ». La quotité sera exprimée en pourcentage : </a:t>
            </a:r>
            <a:r>
              <a:rPr lang="fr-FR" i="1" dirty="0"/>
              <a:t>Un salarié à temps plein sera à 100% tandis qu’un salarié à mi-temps sera à 52,57% par exemple.</a:t>
            </a:r>
            <a:endParaRPr lang="en-US" dirty="0"/>
          </a:p>
          <a:p>
            <a:pPr lvl="0"/>
            <a:endParaRPr lang="en-US" dirty="0"/>
          </a:p>
          <a:p>
            <a:r>
              <a:rPr lang="fr-FR" dirty="0"/>
              <a:t> </a:t>
            </a:r>
            <a:endParaRPr lang="en-US" dirty="0"/>
          </a:p>
          <a:p>
            <a:r>
              <a:rPr lang="fr-FR" sz="1200" dirty="0"/>
              <a:t> </a:t>
            </a:r>
            <a:endParaRPr lang="en-US" sz="1200" dirty="0"/>
          </a:p>
          <a:p>
            <a:endParaRPr lang="fr-FR" dirty="0"/>
          </a:p>
          <a:p>
            <a:endParaRPr lang="fr-FR" dirty="0"/>
          </a:p>
        </p:txBody>
      </p:sp>
      <p:pic>
        <p:nvPicPr>
          <p:cNvPr id="4" name="Image 3">
            <a:extLst>
              <a:ext uri="{FF2B5EF4-FFF2-40B4-BE49-F238E27FC236}">
                <a16:creationId xmlns:a16="http://schemas.microsoft.com/office/drawing/2014/main" id="{85B5C8B1-5A6C-48BC-8A1C-18CA4415079D}"/>
              </a:ext>
            </a:extLst>
          </p:cNvPr>
          <p:cNvPicPr>
            <a:picLocks noChangeAspect="1"/>
          </p:cNvPicPr>
          <p:nvPr/>
        </p:nvPicPr>
        <p:blipFill>
          <a:blip r:embed="rId2"/>
          <a:stretch>
            <a:fillRect/>
          </a:stretch>
        </p:blipFill>
        <p:spPr>
          <a:xfrm>
            <a:off x="285360" y="3461743"/>
            <a:ext cx="9564435" cy="552527"/>
          </a:xfrm>
          <a:prstGeom prst="rect">
            <a:avLst/>
          </a:prstGeom>
        </p:spPr>
      </p:pic>
      <p:pic>
        <p:nvPicPr>
          <p:cNvPr id="5" name="Image 4">
            <a:extLst>
              <a:ext uri="{FF2B5EF4-FFF2-40B4-BE49-F238E27FC236}">
                <a16:creationId xmlns:a16="http://schemas.microsoft.com/office/drawing/2014/main" id="{CCD81417-53DB-4338-9848-451EB566B5DE}"/>
              </a:ext>
            </a:extLst>
          </p:cNvPr>
          <p:cNvPicPr>
            <a:picLocks noChangeAspect="1"/>
          </p:cNvPicPr>
          <p:nvPr/>
        </p:nvPicPr>
        <p:blipFill>
          <a:blip r:embed="rId3"/>
          <a:stretch>
            <a:fillRect/>
          </a:stretch>
        </p:blipFill>
        <p:spPr>
          <a:xfrm>
            <a:off x="285360" y="2881835"/>
            <a:ext cx="9564435" cy="514422"/>
          </a:xfrm>
          <a:prstGeom prst="rect">
            <a:avLst/>
          </a:prstGeom>
        </p:spPr>
      </p:pic>
    </p:spTree>
    <p:extLst>
      <p:ext uri="{BB962C8B-B14F-4D97-AF65-F5344CB8AC3E}">
        <p14:creationId xmlns:p14="http://schemas.microsoft.com/office/powerpoint/2010/main" val="1705787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101B14-B799-4609-850A-2DE658818CD3}"/>
              </a:ext>
            </a:extLst>
          </p:cNvPr>
          <p:cNvSpPr>
            <a:spLocks noGrp="1"/>
          </p:cNvSpPr>
          <p:nvPr>
            <p:ph type="title"/>
          </p:nvPr>
        </p:nvSpPr>
        <p:spPr>
          <a:xfrm>
            <a:off x="390525" y="143436"/>
            <a:ext cx="9354109" cy="1093694"/>
          </a:xfrm>
        </p:spPr>
        <p:txBody>
          <a:bodyPr>
            <a:normAutofit fontScale="90000"/>
          </a:bodyPr>
          <a:lstStyle/>
          <a:p>
            <a:r>
              <a:rPr lang="fr-FR" sz="2700" dirty="0"/>
              <a:t>Etape 2 Création des salariés</a:t>
            </a:r>
            <a:br>
              <a:rPr lang="fr-FR" dirty="0"/>
            </a:br>
            <a:br>
              <a:rPr lang="fr-FR" dirty="0"/>
            </a:br>
            <a:br>
              <a:rPr lang="fr-FR" sz="1800" dirty="0"/>
            </a:br>
            <a:br>
              <a:rPr lang="fr-FR" dirty="0">
                <a:solidFill>
                  <a:schemeClr val="tx2">
                    <a:lumMod val="60000"/>
                    <a:lumOff val="40000"/>
                  </a:schemeClr>
                </a:solidFill>
              </a:rPr>
            </a:br>
            <a:br>
              <a:rPr lang="fr-FR" dirty="0"/>
            </a:br>
            <a:br>
              <a:rPr lang="fr-FR" dirty="0"/>
            </a:br>
            <a:endParaRPr lang="en-US" dirty="0"/>
          </a:p>
        </p:txBody>
      </p:sp>
      <p:sp>
        <p:nvSpPr>
          <p:cNvPr id="3" name="ZoneTexte 2">
            <a:extLst>
              <a:ext uri="{FF2B5EF4-FFF2-40B4-BE49-F238E27FC236}">
                <a16:creationId xmlns:a16="http://schemas.microsoft.com/office/drawing/2014/main" id="{0BFF6C1A-47E0-4F22-8D3C-53A59B52ABC7}"/>
              </a:ext>
            </a:extLst>
          </p:cNvPr>
          <p:cNvSpPr txBox="1"/>
          <p:nvPr/>
        </p:nvSpPr>
        <p:spPr>
          <a:xfrm>
            <a:off x="339257" y="493082"/>
            <a:ext cx="9161930" cy="6601807"/>
          </a:xfrm>
          <a:prstGeom prst="rect">
            <a:avLst/>
          </a:prstGeom>
          <a:noFill/>
        </p:spPr>
        <p:txBody>
          <a:bodyPr wrap="square" rtlCol="0">
            <a:spAutoFit/>
          </a:bodyPr>
          <a:lstStyle/>
          <a:p>
            <a:pPr lvl="0"/>
            <a:endParaRPr lang="fr-FR" dirty="0"/>
          </a:p>
          <a:p>
            <a:pPr lvl="0"/>
            <a:r>
              <a:rPr lang="fr-FR" b="1" u="sng" dirty="0"/>
              <a:t>Le taux horaire personnalisé</a:t>
            </a:r>
            <a:r>
              <a:rPr lang="fr-FR" b="1" dirty="0"/>
              <a:t> </a:t>
            </a:r>
            <a:r>
              <a:rPr lang="fr-FR" dirty="0"/>
              <a:t>pour chaque salarié est obligatoire. </a:t>
            </a:r>
          </a:p>
          <a:p>
            <a:pPr lvl="0"/>
            <a:endParaRPr lang="fr-FR" sz="900" dirty="0"/>
          </a:p>
          <a:p>
            <a:pPr lvl="0"/>
            <a:r>
              <a:rPr lang="fr-FR" dirty="0"/>
              <a:t>Il correspond à 70% de la rémunération brute, au sens indemnité congés payés, avec </a:t>
            </a:r>
            <a:r>
              <a:rPr lang="fr-FR" b="1" u="sng" dirty="0"/>
              <a:t>un plancher à 8,03€</a:t>
            </a:r>
            <a:r>
              <a:rPr lang="fr-FR" b="1" dirty="0"/>
              <a:t> </a:t>
            </a:r>
            <a:r>
              <a:rPr lang="fr-FR" dirty="0"/>
              <a:t>et </a:t>
            </a:r>
            <a:r>
              <a:rPr lang="fr-FR" b="1" u="sng" dirty="0"/>
              <a:t>un plafond à 31,98€</a:t>
            </a:r>
            <a:r>
              <a:rPr lang="fr-FR" b="1" dirty="0"/>
              <a:t> </a:t>
            </a:r>
            <a:r>
              <a:rPr lang="fr-FR" dirty="0"/>
              <a:t>(70% de 4,5 SMIC horaire brute). </a:t>
            </a:r>
            <a:endParaRPr lang="fr-FR" sz="900" dirty="0"/>
          </a:p>
          <a:p>
            <a:pPr lvl="0"/>
            <a:endParaRPr lang="fr-FR" sz="900" dirty="0"/>
          </a:p>
          <a:p>
            <a:pPr lvl="0"/>
            <a:r>
              <a:rPr lang="fr-FR" dirty="0"/>
              <a:t>Ne pas indiquer le taux horaire habituel du salarié, mais celui après application des 70%</a:t>
            </a:r>
          </a:p>
          <a:p>
            <a:pPr lvl="0"/>
            <a:endParaRPr lang="fr-FR" sz="900" dirty="0"/>
          </a:p>
          <a:p>
            <a:pPr lvl="0"/>
            <a:r>
              <a:rPr lang="fr-FR" dirty="0"/>
              <a:t> 	L’icône        indique que la ligne du salarié est enregistrée.</a:t>
            </a:r>
          </a:p>
          <a:p>
            <a:pPr lvl="0"/>
            <a:endParaRPr lang="fr-FR" sz="900" dirty="0"/>
          </a:p>
          <a:p>
            <a:pPr lvl="0"/>
            <a:r>
              <a:rPr lang="fr-FR" dirty="0"/>
              <a:t> 	L’icône         indique que la ligne du salarié n’est pas encore enregistrée.</a:t>
            </a:r>
          </a:p>
          <a:p>
            <a:pPr lvl="0"/>
            <a:endParaRPr lang="fr-FR" sz="900" dirty="0"/>
          </a:p>
          <a:p>
            <a:pPr lvl="0"/>
            <a:r>
              <a:rPr lang="fr-FR" dirty="0"/>
              <a:t> 	L’icône     	indique que la ligne du salarié contient une erreur.</a:t>
            </a:r>
          </a:p>
          <a:p>
            <a:pPr lvl="0"/>
            <a:endParaRPr lang="fr-FR" dirty="0"/>
          </a:p>
          <a:p>
            <a:pPr lvl="0"/>
            <a:endParaRPr lang="fr-FR" dirty="0"/>
          </a:p>
          <a:p>
            <a:pPr lvl="0"/>
            <a:endParaRPr lang="fr-FR" dirty="0"/>
          </a:p>
          <a:p>
            <a:pPr lvl="0"/>
            <a:endParaRPr lang="fr-FR" dirty="0"/>
          </a:p>
          <a:p>
            <a:pPr lvl="0"/>
            <a:r>
              <a:rPr lang="fr-FR" dirty="0"/>
              <a:t> Il  est également possible d’ajouter un salarié en utilisant la fonctionnalité d’import.</a:t>
            </a:r>
          </a:p>
          <a:p>
            <a:pPr lvl="0"/>
            <a:endParaRPr lang="fr-FR" dirty="0"/>
          </a:p>
          <a:p>
            <a:pPr lvl="0"/>
            <a:r>
              <a:rPr lang="fr-FR" dirty="0"/>
              <a:t>③ Cliquez sur le bouton </a:t>
            </a:r>
          </a:p>
          <a:p>
            <a:pPr lvl="0"/>
            <a:endParaRPr lang="fr-FR" dirty="0"/>
          </a:p>
          <a:p>
            <a:pPr lvl="0"/>
            <a:r>
              <a:rPr lang="fr-FR" dirty="0"/>
              <a:t>Tous les salariés non encore enregistrés sont enregistrés  ou cliquez sur l’icône     sur la ligne du tableau. Le salarié est enregistré.</a:t>
            </a:r>
          </a:p>
          <a:p>
            <a:pPr lvl="0"/>
            <a:r>
              <a:rPr lang="fr-FR" dirty="0"/>
              <a:t> </a:t>
            </a:r>
          </a:p>
          <a:p>
            <a:pPr lvl="0"/>
            <a:endParaRPr lang="fr-FR" dirty="0"/>
          </a:p>
        </p:txBody>
      </p:sp>
      <p:pic>
        <p:nvPicPr>
          <p:cNvPr id="12" name="Image 11">
            <a:extLst>
              <a:ext uri="{FF2B5EF4-FFF2-40B4-BE49-F238E27FC236}">
                <a16:creationId xmlns:a16="http://schemas.microsoft.com/office/drawing/2014/main" id="{FA385231-DC26-45CD-9185-39FA0E3A3974}"/>
              </a:ext>
            </a:extLst>
          </p:cNvPr>
          <p:cNvPicPr>
            <a:picLocks noChangeAspect="1"/>
          </p:cNvPicPr>
          <p:nvPr/>
        </p:nvPicPr>
        <p:blipFill>
          <a:blip r:embed="rId2"/>
          <a:stretch>
            <a:fillRect/>
          </a:stretch>
        </p:blipFill>
        <p:spPr>
          <a:xfrm>
            <a:off x="1745418" y="2640948"/>
            <a:ext cx="371888" cy="248330"/>
          </a:xfrm>
          <a:prstGeom prst="rect">
            <a:avLst/>
          </a:prstGeom>
        </p:spPr>
      </p:pic>
      <p:pic>
        <p:nvPicPr>
          <p:cNvPr id="13" name="Image 12">
            <a:extLst>
              <a:ext uri="{FF2B5EF4-FFF2-40B4-BE49-F238E27FC236}">
                <a16:creationId xmlns:a16="http://schemas.microsoft.com/office/drawing/2014/main" id="{EC41B394-4BB5-448B-8477-654078281AB5}"/>
              </a:ext>
            </a:extLst>
          </p:cNvPr>
          <p:cNvPicPr>
            <a:picLocks noChangeAspect="1"/>
          </p:cNvPicPr>
          <p:nvPr/>
        </p:nvPicPr>
        <p:blipFill>
          <a:blip r:embed="rId3"/>
          <a:stretch>
            <a:fillRect/>
          </a:stretch>
        </p:blipFill>
        <p:spPr>
          <a:xfrm>
            <a:off x="1747205" y="3085879"/>
            <a:ext cx="396274" cy="182896"/>
          </a:xfrm>
          <a:prstGeom prst="rect">
            <a:avLst/>
          </a:prstGeom>
        </p:spPr>
      </p:pic>
      <p:pic>
        <p:nvPicPr>
          <p:cNvPr id="14" name="Image 13">
            <a:extLst>
              <a:ext uri="{FF2B5EF4-FFF2-40B4-BE49-F238E27FC236}">
                <a16:creationId xmlns:a16="http://schemas.microsoft.com/office/drawing/2014/main" id="{4A30C5A7-1D78-4207-A80C-297EAEDAC04B}"/>
              </a:ext>
            </a:extLst>
          </p:cNvPr>
          <p:cNvPicPr>
            <a:picLocks noChangeAspect="1"/>
          </p:cNvPicPr>
          <p:nvPr/>
        </p:nvPicPr>
        <p:blipFill>
          <a:blip r:embed="rId4"/>
          <a:stretch>
            <a:fillRect/>
          </a:stretch>
        </p:blipFill>
        <p:spPr>
          <a:xfrm>
            <a:off x="1745418" y="3443598"/>
            <a:ext cx="371888" cy="188992"/>
          </a:xfrm>
          <a:prstGeom prst="rect">
            <a:avLst/>
          </a:prstGeom>
        </p:spPr>
      </p:pic>
      <p:pic>
        <p:nvPicPr>
          <p:cNvPr id="26" name="Image 25">
            <a:extLst>
              <a:ext uri="{FF2B5EF4-FFF2-40B4-BE49-F238E27FC236}">
                <a16:creationId xmlns:a16="http://schemas.microsoft.com/office/drawing/2014/main" id="{66A036EA-6A1D-4BA8-8545-5B0F7DA6618A}"/>
              </a:ext>
            </a:extLst>
          </p:cNvPr>
          <p:cNvPicPr/>
          <p:nvPr/>
        </p:nvPicPr>
        <p:blipFill>
          <a:blip r:embed="rId5"/>
          <a:stretch>
            <a:fillRect/>
          </a:stretch>
        </p:blipFill>
        <p:spPr bwMode="auto">
          <a:xfrm>
            <a:off x="3044258" y="5337741"/>
            <a:ext cx="828040" cy="267335"/>
          </a:xfrm>
          <a:prstGeom prst="rect">
            <a:avLst/>
          </a:prstGeom>
        </p:spPr>
      </p:pic>
      <p:pic>
        <p:nvPicPr>
          <p:cNvPr id="27" name="Image 26">
            <a:extLst>
              <a:ext uri="{FF2B5EF4-FFF2-40B4-BE49-F238E27FC236}">
                <a16:creationId xmlns:a16="http://schemas.microsoft.com/office/drawing/2014/main" id="{86A20BAD-4750-42FC-A4B0-630BFAE88211}"/>
              </a:ext>
            </a:extLst>
          </p:cNvPr>
          <p:cNvPicPr/>
          <p:nvPr/>
        </p:nvPicPr>
        <p:blipFill>
          <a:blip r:embed="rId6"/>
          <a:stretch>
            <a:fillRect/>
          </a:stretch>
        </p:blipFill>
        <p:spPr bwMode="auto">
          <a:xfrm>
            <a:off x="8585598" y="5918428"/>
            <a:ext cx="146685" cy="233045"/>
          </a:xfrm>
          <a:prstGeom prst="rect">
            <a:avLst/>
          </a:prstGeom>
        </p:spPr>
      </p:pic>
      <p:pic>
        <p:nvPicPr>
          <p:cNvPr id="4" name="Image 3">
            <a:extLst>
              <a:ext uri="{FF2B5EF4-FFF2-40B4-BE49-F238E27FC236}">
                <a16:creationId xmlns:a16="http://schemas.microsoft.com/office/drawing/2014/main" id="{964A9A09-AE7B-4387-B562-531D82DB8D40}"/>
              </a:ext>
            </a:extLst>
          </p:cNvPr>
          <p:cNvPicPr>
            <a:picLocks noChangeAspect="1"/>
          </p:cNvPicPr>
          <p:nvPr/>
        </p:nvPicPr>
        <p:blipFill>
          <a:blip r:embed="rId7"/>
          <a:stretch>
            <a:fillRect/>
          </a:stretch>
        </p:blipFill>
        <p:spPr>
          <a:xfrm>
            <a:off x="390525" y="3930890"/>
            <a:ext cx="9565453" cy="554784"/>
          </a:xfrm>
          <a:prstGeom prst="rect">
            <a:avLst/>
          </a:prstGeom>
        </p:spPr>
      </p:pic>
      <p:sp>
        <p:nvSpPr>
          <p:cNvPr id="5" name="Ellipse 4">
            <a:extLst>
              <a:ext uri="{FF2B5EF4-FFF2-40B4-BE49-F238E27FC236}">
                <a16:creationId xmlns:a16="http://schemas.microsoft.com/office/drawing/2014/main" id="{B320E5B6-F5EE-4CC0-82EE-C48F936F38E0}"/>
              </a:ext>
            </a:extLst>
          </p:cNvPr>
          <p:cNvSpPr/>
          <p:nvPr/>
        </p:nvSpPr>
        <p:spPr>
          <a:xfrm>
            <a:off x="9630561" y="4085439"/>
            <a:ext cx="377505" cy="4194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7031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100846-B133-4413-BAE7-EB2260008704}"/>
              </a:ext>
            </a:extLst>
          </p:cNvPr>
          <p:cNvSpPr>
            <a:spLocks noGrp="1"/>
          </p:cNvSpPr>
          <p:nvPr>
            <p:ph type="title"/>
          </p:nvPr>
        </p:nvSpPr>
        <p:spPr/>
        <p:txBody>
          <a:bodyPr/>
          <a:lstStyle/>
          <a:p>
            <a:r>
              <a:rPr lang="fr-FR" dirty="0"/>
              <a:t>Etape 2 Création des salariés</a:t>
            </a:r>
            <a:endParaRPr lang="en-US" dirty="0"/>
          </a:p>
        </p:txBody>
      </p:sp>
      <p:pic>
        <p:nvPicPr>
          <p:cNvPr id="3" name="Image 2">
            <a:extLst>
              <a:ext uri="{FF2B5EF4-FFF2-40B4-BE49-F238E27FC236}">
                <a16:creationId xmlns:a16="http://schemas.microsoft.com/office/drawing/2014/main" id="{AB4C3968-E679-4EDC-9445-BFAAB5D08F5D}"/>
              </a:ext>
            </a:extLst>
          </p:cNvPr>
          <p:cNvPicPr>
            <a:picLocks noChangeAspect="1"/>
          </p:cNvPicPr>
          <p:nvPr/>
        </p:nvPicPr>
        <p:blipFill>
          <a:blip r:embed="rId2"/>
          <a:stretch>
            <a:fillRect/>
          </a:stretch>
        </p:blipFill>
        <p:spPr>
          <a:xfrm>
            <a:off x="1036808" y="1358655"/>
            <a:ext cx="7630942" cy="5261219"/>
          </a:xfrm>
          <a:prstGeom prst="rect">
            <a:avLst/>
          </a:prstGeom>
        </p:spPr>
      </p:pic>
      <p:sp>
        <p:nvSpPr>
          <p:cNvPr id="4" name="Ellipse 3">
            <a:extLst>
              <a:ext uri="{FF2B5EF4-FFF2-40B4-BE49-F238E27FC236}">
                <a16:creationId xmlns:a16="http://schemas.microsoft.com/office/drawing/2014/main" id="{04B17522-1B07-4894-AEDB-4007ED364A25}"/>
              </a:ext>
            </a:extLst>
          </p:cNvPr>
          <p:cNvSpPr/>
          <p:nvPr/>
        </p:nvSpPr>
        <p:spPr>
          <a:xfrm>
            <a:off x="1216404" y="6132352"/>
            <a:ext cx="763398" cy="2852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6103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101B14-B799-4609-850A-2DE658818CD3}"/>
              </a:ext>
            </a:extLst>
          </p:cNvPr>
          <p:cNvSpPr>
            <a:spLocks noGrp="1"/>
          </p:cNvSpPr>
          <p:nvPr>
            <p:ph type="title"/>
          </p:nvPr>
        </p:nvSpPr>
        <p:spPr>
          <a:xfrm>
            <a:off x="390525" y="143436"/>
            <a:ext cx="9354109" cy="1093694"/>
          </a:xfrm>
        </p:spPr>
        <p:txBody>
          <a:bodyPr>
            <a:normAutofit fontScale="90000"/>
          </a:bodyPr>
          <a:lstStyle/>
          <a:p>
            <a:r>
              <a:rPr lang="fr-FR" dirty="0"/>
              <a:t>Etape 2 Création des salariés</a:t>
            </a:r>
            <a:br>
              <a:rPr lang="fr-FR" dirty="0"/>
            </a:br>
            <a:br>
              <a:rPr lang="fr-FR" dirty="0"/>
            </a:br>
            <a:br>
              <a:rPr lang="fr-FR" sz="1800" dirty="0"/>
            </a:br>
            <a:br>
              <a:rPr lang="fr-FR" dirty="0">
                <a:solidFill>
                  <a:schemeClr val="tx2">
                    <a:lumMod val="60000"/>
                    <a:lumOff val="40000"/>
                  </a:schemeClr>
                </a:solidFill>
              </a:rPr>
            </a:br>
            <a:br>
              <a:rPr lang="fr-FR" dirty="0"/>
            </a:br>
            <a:br>
              <a:rPr lang="fr-FR" dirty="0"/>
            </a:br>
            <a:endParaRPr lang="en-US" dirty="0"/>
          </a:p>
        </p:txBody>
      </p:sp>
      <p:sp>
        <p:nvSpPr>
          <p:cNvPr id="3" name="ZoneTexte 2">
            <a:extLst>
              <a:ext uri="{FF2B5EF4-FFF2-40B4-BE49-F238E27FC236}">
                <a16:creationId xmlns:a16="http://schemas.microsoft.com/office/drawing/2014/main" id="{0BFF6C1A-47E0-4F22-8D3C-53A59B52ABC7}"/>
              </a:ext>
            </a:extLst>
          </p:cNvPr>
          <p:cNvSpPr txBox="1"/>
          <p:nvPr/>
        </p:nvSpPr>
        <p:spPr>
          <a:xfrm>
            <a:off x="390525" y="832408"/>
            <a:ext cx="9161930" cy="2831544"/>
          </a:xfrm>
          <a:prstGeom prst="rect">
            <a:avLst/>
          </a:prstGeom>
          <a:noFill/>
        </p:spPr>
        <p:txBody>
          <a:bodyPr wrap="square" rtlCol="0">
            <a:spAutoFit/>
          </a:bodyPr>
          <a:lstStyle/>
          <a:p>
            <a:r>
              <a:rPr lang="fr-FR" sz="1400" dirty="0"/>
              <a:t>Création des salariés par import</a:t>
            </a:r>
          </a:p>
          <a:p>
            <a:endParaRPr lang="fr-FR" sz="1400" dirty="0"/>
          </a:p>
          <a:p>
            <a:r>
              <a:rPr lang="fr-FR" sz="1400" dirty="0"/>
              <a:t>Un tableau est mis à disposition par le site de l’activité partielle pour pouvoir importés les salariés et les heures.  Retournez à l’accueil. Cliquez sur la flèche à coté de la cloche et du ! Et cliquez sur de nouvelles actualités sont disponibles, puis choisir sur l’écran des fiches proposées : fiches thématiques DI</a:t>
            </a:r>
          </a:p>
          <a:p>
            <a:endParaRPr lang="fr-FR" dirty="0"/>
          </a:p>
          <a:p>
            <a:endParaRPr lang="fr-FR" dirty="0"/>
          </a:p>
          <a:p>
            <a:endParaRPr lang="fr-FR" dirty="0"/>
          </a:p>
          <a:p>
            <a:endParaRPr lang="fr-FR" dirty="0"/>
          </a:p>
          <a:p>
            <a:endParaRPr lang="fr-FR" dirty="0"/>
          </a:p>
          <a:p>
            <a:endParaRPr lang="fr-FR" dirty="0"/>
          </a:p>
        </p:txBody>
      </p:sp>
      <p:sp>
        <p:nvSpPr>
          <p:cNvPr id="8" name="Rectangle 7">
            <a:extLst>
              <a:ext uri="{FF2B5EF4-FFF2-40B4-BE49-F238E27FC236}">
                <a16:creationId xmlns:a16="http://schemas.microsoft.com/office/drawing/2014/main" id="{6176BF64-ECFC-449C-9EB9-8713BCC66B45}"/>
              </a:ext>
            </a:extLst>
          </p:cNvPr>
          <p:cNvSpPr/>
          <p:nvPr/>
        </p:nvSpPr>
        <p:spPr>
          <a:xfrm>
            <a:off x="908591" y="2932327"/>
            <a:ext cx="1231938" cy="430306"/>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11" name="Rectangle 10">
            <a:extLst>
              <a:ext uri="{FF2B5EF4-FFF2-40B4-BE49-F238E27FC236}">
                <a16:creationId xmlns:a16="http://schemas.microsoft.com/office/drawing/2014/main" id="{B54FA4DA-B019-47D0-944D-3CF034691C74}"/>
              </a:ext>
            </a:extLst>
          </p:cNvPr>
          <p:cNvSpPr/>
          <p:nvPr/>
        </p:nvSpPr>
        <p:spPr>
          <a:xfrm>
            <a:off x="937521" y="4616824"/>
            <a:ext cx="1993938" cy="3693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07B2E23-4E45-4798-A540-19FE4BB11133}"/>
              </a:ext>
            </a:extLst>
          </p:cNvPr>
          <p:cNvSpPr/>
          <p:nvPr/>
        </p:nvSpPr>
        <p:spPr>
          <a:xfrm>
            <a:off x="1628774" y="3036309"/>
            <a:ext cx="771525" cy="114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443E2726-9441-4BA6-BDDF-574F8A941794}"/>
              </a:ext>
            </a:extLst>
          </p:cNvPr>
          <p:cNvPicPr>
            <a:picLocks noChangeAspect="1"/>
          </p:cNvPicPr>
          <p:nvPr/>
        </p:nvPicPr>
        <p:blipFill>
          <a:blip r:embed="rId2"/>
          <a:stretch>
            <a:fillRect/>
          </a:stretch>
        </p:blipFill>
        <p:spPr>
          <a:xfrm>
            <a:off x="318782" y="2159224"/>
            <a:ext cx="9744634" cy="1640989"/>
          </a:xfrm>
          <a:prstGeom prst="rect">
            <a:avLst/>
          </a:prstGeom>
        </p:spPr>
      </p:pic>
      <p:sp>
        <p:nvSpPr>
          <p:cNvPr id="6" name="Ellipse 5">
            <a:extLst>
              <a:ext uri="{FF2B5EF4-FFF2-40B4-BE49-F238E27FC236}">
                <a16:creationId xmlns:a16="http://schemas.microsoft.com/office/drawing/2014/main" id="{8D395AD3-B3CD-4FF7-9B71-A2C03CE9773D}"/>
              </a:ext>
            </a:extLst>
          </p:cNvPr>
          <p:cNvSpPr/>
          <p:nvPr/>
        </p:nvSpPr>
        <p:spPr>
          <a:xfrm>
            <a:off x="198346" y="2743200"/>
            <a:ext cx="565052" cy="2931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 coins arrondis 8">
            <a:extLst>
              <a:ext uri="{FF2B5EF4-FFF2-40B4-BE49-F238E27FC236}">
                <a16:creationId xmlns:a16="http://schemas.microsoft.com/office/drawing/2014/main" id="{85219062-A2C0-4A85-BBAE-D26FFD8F423A}"/>
              </a:ext>
            </a:extLst>
          </p:cNvPr>
          <p:cNvSpPr/>
          <p:nvPr/>
        </p:nvSpPr>
        <p:spPr>
          <a:xfrm>
            <a:off x="7524925" y="2801923"/>
            <a:ext cx="2172723" cy="23438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Ellipse 9">
            <a:extLst>
              <a:ext uri="{FF2B5EF4-FFF2-40B4-BE49-F238E27FC236}">
                <a16:creationId xmlns:a16="http://schemas.microsoft.com/office/drawing/2014/main" id="{EB95BFFB-B6C4-4233-AC46-264512D45C7C}"/>
              </a:ext>
            </a:extLst>
          </p:cNvPr>
          <p:cNvSpPr/>
          <p:nvPr/>
        </p:nvSpPr>
        <p:spPr>
          <a:xfrm>
            <a:off x="6384023" y="2743200"/>
            <a:ext cx="352338" cy="2931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Image 11">
            <a:extLst>
              <a:ext uri="{FF2B5EF4-FFF2-40B4-BE49-F238E27FC236}">
                <a16:creationId xmlns:a16="http://schemas.microsoft.com/office/drawing/2014/main" id="{0CBA0E8D-0E46-45E4-BB61-A1D5B00D0703}"/>
              </a:ext>
            </a:extLst>
          </p:cNvPr>
          <p:cNvPicPr>
            <a:picLocks noChangeAspect="1"/>
          </p:cNvPicPr>
          <p:nvPr/>
        </p:nvPicPr>
        <p:blipFill rotWithShape="1">
          <a:blip r:embed="rId3"/>
          <a:srcRect l="72454" r="15505" b="70202"/>
          <a:stretch/>
        </p:blipFill>
        <p:spPr>
          <a:xfrm>
            <a:off x="1154533" y="4198952"/>
            <a:ext cx="2491532" cy="1856154"/>
          </a:xfrm>
          <a:prstGeom prst="rect">
            <a:avLst/>
          </a:prstGeom>
        </p:spPr>
      </p:pic>
      <p:pic>
        <p:nvPicPr>
          <p:cNvPr id="13" name="Image 12">
            <a:extLst>
              <a:ext uri="{FF2B5EF4-FFF2-40B4-BE49-F238E27FC236}">
                <a16:creationId xmlns:a16="http://schemas.microsoft.com/office/drawing/2014/main" id="{578CCE6B-E3B6-4E60-9736-D0FB70AA7E6C}"/>
              </a:ext>
            </a:extLst>
          </p:cNvPr>
          <p:cNvPicPr>
            <a:picLocks noChangeAspect="1"/>
          </p:cNvPicPr>
          <p:nvPr/>
        </p:nvPicPr>
        <p:blipFill rotWithShape="1">
          <a:blip r:embed="rId4"/>
          <a:srcRect t="16304" r="64083"/>
          <a:stretch/>
        </p:blipFill>
        <p:spPr>
          <a:xfrm>
            <a:off x="4704121" y="3929795"/>
            <a:ext cx="3609369" cy="2664511"/>
          </a:xfrm>
          <a:prstGeom prst="rect">
            <a:avLst/>
          </a:prstGeom>
        </p:spPr>
      </p:pic>
      <p:sp>
        <p:nvSpPr>
          <p:cNvPr id="14" name="Ellipse 13">
            <a:extLst>
              <a:ext uri="{FF2B5EF4-FFF2-40B4-BE49-F238E27FC236}">
                <a16:creationId xmlns:a16="http://schemas.microsoft.com/office/drawing/2014/main" id="{0E14551E-218D-4249-9882-BCAA17340FD5}"/>
              </a:ext>
            </a:extLst>
          </p:cNvPr>
          <p:cNvSpPr/>
          <p:nvPr/>
        </p:nvSpPr>
        <p:spPr>
          <a:xfrm>
            <a:off x="4806892" y="4722307"/>
            <a:ext cx="1510018" cy="2638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5212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B3333F-F955-40EB-A706-5B2BA0EAF8E1}"/>
              </a:ext>
            </a:extLst>
          </p:cNvPr>
          <p:cNvSpPr>
            <a:spLocks noGrp="1"/>
          </p:cNvSpPr>
          <p:nvPr>
            <p:ph type="title"/>
          </p:nvPr>
        </p:nvSpPr>
        <p:spPr/>
        <p:txBody>
          <a:bodyPr/>
          <a:lstStyle/>
          <a:p>
            <a:r>
              <a:rPr lang="fr-FR" dirty="0"/>
              <a:t>SOMMAIRE</a:t>
            </a:r>
            <a:endParaRPr lang="en-US" dirty="0"/>
          </a:p>
        </p:txBody>
      </p:sp>
      <p:sp>
        <p:nvSpPr>
          <p:cNvPr id="3" name="Espace réservé du contenu 2">
            <a:extLst>
              <a:ext uri="{FF2B5EF4-FFF2-40B4-BE49-F238E27FC236}">
                <a16:creationId xmlns:a16="http://schemas.microsoft.com/office/drawing/2014/main" id="{195FBF8A-5649-45B4-A499-9C99FE038EA3}"/>
              </a:ext>
            </a:extLst>
          </p:cNvPr>
          <p:cNvSpPr>
            <a:spLocks noGrp="1"/>
          </p:cNvSpPr>
          <p:nvPr>
            <p:ph idx="1"/>
          </p:nvPr>
        </p:nvSpPr>
        <p:spPr/>
        <p:txBody>
          <a:bodyPr>
            <a:normAutofit/>
          </a:bodyPr>
          <a:lstStyle/>
          <a:p>
            <a:r>
              <a:rPr lang="fr-FR" dirty="0"/>
              <a:t>RAPPELS IMPORTANTS</a:t>
            </a:r>
          </a:p>
          <a:p>
            <a:r>
              <a:rPr lang="fr-FR" dirty="0"/>
              <a:t>ETAPE 1 CREATION D’UNE DEMANDE D’INDEMNISATION</a:t>
            </a:r>
          </a:p>
          <a:p>
            <a:r>
              <a:rPr lang="fr-FR" dirty="0"/>
              <a:t>ETAPE 2 CREATION DES SALARIES</a:t>
            </a:r>
          </a:p>
          <a:p>
            <a:r>
              <a:rPr lang="fr-FR" dirty="0"/>
              <a:t>ETAPE 3 AJOUTER DES SALARIES A LA DEMANDE D’INDEMNISATION </a:t>
            </a:r>
            <a:r>
              <a:rPr lang="fr-FR"/>
              <a:t>(DI)</a:t>
            </a:r>
            <a:endParaRPr lang="fr-FR" dirty="0"/>
          </a:p>
          <a:p>
            <a:r>
              <a:rPr lang="fr-FR" dirty="0"/>
              <a:t>ETAPE 4 REMPLIR LES HEURES TRAVAILLEES ET CHOMEES</a:t>
            </a:r>
          </a:p>
          <a:p>
            <a:r>
              <a:rPr lang="fr-FR" dirty="0"/>
              <a:t>ETAPE 5 VERIFICATION DES MONTANTS ET ENVOI A L’UD</a:t>
            </a:r>
          </a:p>
          <a:p>
            <a:r>
              <a:rPr lang="fr-FR" dirty="0"/>
              <a:t>ETAPE 6 INSTRUCTION DE LA DEMANDE ET INDEMNISATION</a:t>
            </a:r>
          </a:p>
          <a:p>
            <a:r>
              <a:rPr lang="fr-FR" dirty="0"/>
              <a:t>ANNEXE BASE DOCUMENTAIRE</a:t>
            </a:r>
          </a:p>
          <a:p>
            <a:r>
              <a:rPr lang="fr-FR" dirty="0"/>
              <a:t>ANNEXE ESPACE DOCUMENTAIRE</a:t>
            </a:r>
          </a:p>
          <a:p>
            <a:endParaRPr lang="en-US" dirty="0"/>
          </a:p>
        </p:txBody>
      </p:sp>
    </p:spTree>
    <p:extLst>
      <p:ext uri="{BB962C8B-B14F-4D97-AF65-F5344CB8AC3E}">
        <p14:creationId xmlns:p14="http://schemas.microsoft.com/office/powerpoint/2010/main" val="3013021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101B14-B799-4609-850A-2DE658818CD3}"/>
              </a:ext>
            </a:extLst>
          </p:cNvPr>
          <p:cNvSpPr>
            <a:spLocks noGrp="1"/>
          </p:cNvSpPr>
          <p:nvPr>
            <p:ph type="title"/>
          </p:nvPr>
        </p:nvSpPr>
        <p:spPr>
          <a:xfrm>
            <a:off x="390525" y="0"/>
            <a:ext cx="9354109" cy="476948"/>
          </a:xfrm>
        </p:spPr>
        <p:txBody>
          <a:bodyPr>
            <a:normAutofit fontScale="90000"/>
          </a:bodyPr>
          <a:lstStyle/>
          <a:p>
            <a:r>
              <a:rPr lang="fr-FR" dirty="0"/>
              <a:t>Etape 2 Création des salariés</a:t>
            </a:r>
            <a:br>
              <a:rPr lang="fr-FR" dirty="0"/>
            </a:br>
            <a:br>
              <a:rPr lang="fr-FR" dirty="0"/>
            </a:br>
            <a:br>
              <a:rPr lang="fr-FR" sz="1800" dirty="0"/>
            </a:br>
            <a:br>
              <a:rPr lang="fr-FR" dirty="0">
                <a:solidFill>
                  <a:schemeClr val="tx2">
                    <a:lumMod val="60000"/>
                    <a:lumOff val="40000"/>
                  </a:schemeClr>
                </a:solidFill>
              </a:rPr>
            </a:br>
            <a:br>
              <a:rPr lang="fr-FR" dirty="0"/>
            </a:br>
            <a:br>
              <a:rPr lang="fr-FR" dirty="0"/>
            </a:br>
            <a:endParaRPr lang="en-US" dirty="0"/>
          </a:p>
        </p:txBody>
      </p:sp>
      <p:sp>
        <p:nvSpPr>
          <p:cNvPr id="3" name="ZoneTexte 2">
            <a:extLst>
              <a:ext uri="{FF2B5EF4-FFF2-40B4-BE49-F238E27FC236}">
                <a16:creationId xmlns:a16="http://schemas.microsoft.com/office/drawing/2014/main" id="{0BFF6C1A-47E0-4F22-8D3C-53A59B52ABC7}"/>
              </a:ext>
            </a:extLst>
          </p:cNvPr>
          <p:cNvSpPr txBox="1"/>
          <p:nvPr/>
        </p:nvSpPr>
        <p:spPr>
          <a:xfrm>
            <a:off x="390525" y="567512"/>
            <a:ext cx="9161930" cy="1785104"/>
          </a:xfrm>
          <a:prstGeom prst="rect">
            <a:avLst/>
          </a:prstGeom>
          <a:noFill/>
        </p:spPr>
        <p:txBody>
          <a:bodyPr wrap="square" rtlCol="0">
            <a:spAutoFit/>
          </a:bodyPr>
          <a:lstStyle/>
          <a:p>
            <a:r>
              <a:rPr lang="fr-FR" sz="1400" dirty="0"/>
              <a:t>Création des salariés par import</a:t>
            </a:r>
          </a:p>
          <a:p>
            <a:endParaRPr lang="fr-FR" sz="1400" dirty="0"/>
          </a:p>
          <a:p>
            <a:r>
              <a:rPr lang="fr-FR" sz="1400" dirty="0"/>
              <a:t>Cliquez sur fiche 53 outil Excel pour obtenir le fichier d’import à remplir, puis la fiche 25 saisie DI – import salarié pour connaître le mode opératoire.  (infra communication des modes opératoires et du tableau)</a:t>
            </a:r>
            <a:endParaRPr lang="fr-FR" dirty="0"/>
          </a:p>
          <a:p>
            <a:endParaRPr lang="fr-FR" dirty="0"/>
          </a:p>
          <a:p>
            <a:endParaRPr lang="fr-FR" dirty="0"/>
          </a:p>
          <a:p>
            <a:endParaRPr lang="fr-FR" dirty="0"/>
          </a:p>
        </p:txBody>
      </p:sp>
      <p:sp>
        <p:nvSpPr>
          <p:cNvPr id="8" name="Rectangle 7">
            <a:extLst>
              <a:ext uri="{FF2B5EF4-FFF2-40B4-BE49-F238E27FC236}">
                <a16:creationId xmlns:a16="http://schemas.microsoft.com/office/drawing/2014/main" id="{6176BF64-ECFC-449C-9EB9-8713BCC66B45}"/>
              </a:ext>
            </a:extLst>
          </p:cNvPr>
          <p:cNvSpPr/>
          <p:nvPr/>
        </p:nvSpPr>
        <p:spPr>
          <a:xfrm>
            <a:off x="908591" y="2932327"/>
            <a:ext cx="1231938" cy="430306"/>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11" name="Rectangle 10">
            <a:extLst>
              <a:ext uri="{FF2B5EF4-FFF2-40B4-BE49-F238E27FC236}">
                <a16:creationId xmlns:a16="http://schemas.microsoft.com/office/drawing/2014/main" id="{B54FA4DA-B019-47D0-944D-3CF034691C74}"/>
              </a:ext>
            </a:extLst>
          </p:cNvPr>
          <p:cNvSpPr/>
          <p:nvPr/>
        </p:nvSpPr>
        <p:spPr>
          <a:xfrm>
            <a:off x="937521" y="4616824"/>
            <a:ext cx="1993938" cy="3693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07B2E23-4E45-4798-A540-19FE4BB11133}"/>
              </a:ext>
            </a:extLst>
          </p:cNvPr>
          <p:cNvSpPr/>
          <p:nvPr/>
        </p:nvSpPr>
        <p:spPr>
          <a:xfrm>
            <a:off x="1628774" y="3036309"/>
            <a:ext cx="771525" cy="114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a:extLst>
              <a:ext uri="{FF2B5EF4-FFF2-40B4-BE49-F238E27FC236}">
                <a16:creationId xmlns:a16="http://schemas.microsoft.com/office/drawing/2014/main" id="{894B7220-4CEE-48E8-853F-D376FFF37F57}"/>
              </a:ext>
            </a:extLst>
          </p:cNvPr>
          <p:cNvPicPr>
            <a:picLocks noChangeAspect="1"/>
          </p:cNvPicPr>
          <p:nvPr/>
        </p:nvPicPr>
        <p:blipFill>
          <a:blip r:embed="rId2"/>
          <a:stretch>
            <a:fillRect/>
          </a:stretch>
        </p:blipFill>
        <p:spPr>
          <a:xfrm>
            <a:off x="495496" y="1806814"/>
            <a:ext cx="8951988" cy="4954714"/>
          </a:xfrm>
          <a:prstGeom prst="rect">
            <a:avLst/>
          </a:prstGeom>
        </p:spPr>
      </p:pic>
      <p:sp>
        <p:nvSpPr>
          <p:cNvPr id="15" name="Ellipse 14">
            <a:extLst>
              <a:ext uri="{FF2B5EF4-FFF2-40B4-BE49-F238E27FC236}">
                <a16:creationId xmlns:a16="http://schemas.microsoft.com/office/drawing/2014/main" id="{4457EC58-D244-4D11-B246-D240B5239597}"/>
              </a:ext>
            </a:extLst>
          </p:cNvPr>
          <p:cNvSpPr/>
          <p:nvPr/>
        </p:nvSpPr>
        <p:spPr>
          <a:xfrm>
            <a:off x="446340" y="4750194"/>
            <a:ext cx="1828254" cy="1573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Ellipse 15">
            <a:extLst>
              <a:ext uri="{FF2B5EF4-FFF2-40B4-BE49-F238E27FC236}">
                <a16:creationId xmlns:a16="http://schemas.microsoft.com/office/drawing/2014/main" id="{396BD3CB-2C5C-4BD6-A936-7D4C54F6E5C8}"/>
              </a:ext>
            </a:extLst>
          </p:cNvPr>
          <p:cNvSpPr/>
          <p:nvPr/>
        </p:nvSpPr>
        <p:spPr>
          <a:xfrm>
            <a:off x="495496" y="6186505"/>
            <a:ext cx="1828254" cy="1573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3880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101B14-B799-4609-850A-2DE658818CD3}"/>
              </a:ext>
            </a:extLst>
          </p:cNvPr>
          <p:cNvSpPr>
            <a:spLocks noGrp="1"/>
          </p:cNvSpPr>
          <p:nvPr>
            <p:ph type="title"/>
          </p:nvPr>
        </p:nvSpPr>
        <p:spPr>
          <a:xfrm>
            <a:off x="390525" y="0"/>
            <a:ext cx="9354109" cy="476948"/>
          </a:xfrm>
        </p:spPr>
        <p:txBody>
          <a:bodyPr>
            <a:normAutofit fontScale="90000"/>
          </a:bodyPr>
          <a:lstStyle/>
          <a:p>
            <a:r>
              <a:rPr lang="fr-FR" dirty="0"/>
              <a:t>Etape 2 Création des salariés</a:t>
            </a:r>
            <a:br>
              <a:rPr lang="fr-FR" dirty="0"/>
            </a:br>
            <a:br>
              <a:rPr lang="fr-FR" dirty="0"/>
            </a:br>
            <a:br>
              <a:rPr lang="fr-FR" sz="1800" dirty="0"/>
            </a:br>
            <a:br>
              <a:rPr lang="fr-FR" dirty="0">
                <a:solidFill>
                  <a:schemeClr val="tx2">
                    <a:lumMod val="60000"/>
                    <a:lumOff val="40000"/>
                  </a:schemeClr>
                </a:solidFill>
              </a:rPr>
            </a:br>
            <a:br>
              <a:rPr lang="fr-FR" dirty="0"/>
            </a:br>
            <a:br>
              <a:rPr lang="fr-FR" dirty="0"/>
            </a:br>
            <a:endParaRPr lang="en-US" dirty="0"/>
          </a:p>
        </p:txBody>
      </p:sp>
      <p:sp>
        <p:nvSpPr>
          <p:cNvPr id="3" name="ZoneTexte 2">
            <a:extLst>
              <a:ext uri="{FF2B5EF4-FFF2-40B4-BE49-F238E27FC236}">
                <a16:creationId xmlns:a16="http://schemas.microsoft.com/office/drawing/2014/main" id="{0BFF6C1A-47E0-4F22-8D3C-53A59B52ABC7}"/>
              </a:ext>
            </a:extLst>
          </p:cNvPr>
          <p:cNvSpPr txBox="1"/>
          <p:nvPr/>
        </p:nvSpPr>
        <p:spPr>
          <a:xfrm>
            <a:off x="390525" y="567512"/>
            <a:ext cx="9161930" cy="3139321"/>
          </a:xfrm>
          <a:prstGeom prst="rect">
            <a:avLst/>
          </a:prstGeom>
          <a:noFill/>
        </p:spPr>
        <p:txBody>
          <a:bodyPr wrap="square" rtlCol="0">
            <a:spAutoFit/>
          </a:bodyPr>
          <a:lstStyle/>
          <a:p>
            <a:r>
              <a:rPr lang="fr-FR" sz="1400" dirty="0"/>
              <a:t>Création des salariés par import</a:t>
            </a:r>
          </a:p>
          <a:p>
            <a:endParaRPr lang="fr-FR" sz="1400" dirty="0"/>
          </a:p>
          <a:p>
            <a:r>
              <a:rPr lang="fr-FR" sz="1400" dirty="0"/>
              <a:t>Cliquez sur fiche 53 outil Excel pour obtenir le fichier d’import à remplir, puis la fiche 25 saisie DI – import salarié pour connaître le mode opératoire et les fiches 25 création des heures et création des salariés fichier xml.  </a:t>
            </a:r>
            <a:r>
              <a:rPr lang="fr-FR" sz="1400" dirty="0">
                <a:hlinkClick r:id="rId3"/>
              </a:rPr>
              <a:t>IMPORT-20170712-Activite-Partielle-imports-salaries-et-heures-V4</a:t>
            </a:r>
            <a:endParaRPr lang="fr-FR" sz="1400" dirty="0"/>
          </a:p>
          <a:p>
            <a:endParaRPr lang="fr-FR" sz="1400" dirty="0"/>
          </a:p>
          <a:p>
            <a:r>
              <a:rPr lang="fr-FR" sz="1400" dirty="0"/>
              <a:t>Au vu de la complexité et de la longueur de saisie des informations et de la lecture des modes opératoires, le nombre de salariés à saisir dans le tableau Excel doit être particulièrement important (au moins plus d’une centaine de salariés)</a:t>
            </a:r>
          </a:p>
          <a:p>
            <a:endParaRPr lang="fr-FR" dirty="0"/>
          </a:p>
          <a:p>
            <a:endParaRPr lang="fr-FR" dirty="0"/>
          </a:p>
          <a:p>
            <a:endParaRPr lang="fr-FR" dirty="0"/>
          </a:p>
          <a:p>
            <a:endParaRPr lang="fr-FR" dirty="0"/>
          </a:p>
        </p:txBody>
      </p:sp>
      <p:sp>
        <p:nvSpPr>
          <p:cNvPr id="8" name="Rectangle 7">
            <a:extLst>
              <a:ext uri="{FF2B5EF4-FFF2-40B4-BE49-F238E27FC236}">
                <a16:creationId xmlns:a16="http://schemas.microsoft.com/office/drawing/2014/main" id="{6176BF64-ECFC-449C-9EB9-8713BCC66B45}"/>
              </a:ext>
            </a:extLst>
          </p:cNvPr>
          <p:cNvSpPr/>
          <p:nvPr/>
        </p:nvSpPr>
        <p:spPr>
          <a:xfrm>
            <a:off x="908591" y="2932327"/>
            <a:ext cx="1231938" cy="430306"/>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11" name="Rectangle 10">
            <a:extLst>
              <a:ext uri="{FF2B5EF4-FFF2-40B4-BE49-F238E27FC236}">
                <a16:creationId xmlns:a16="http://schemas.microsoft.com/office/drawing/2014/main" id="{B54FA4DA-B019-47D0-944D-3CF034691C74}"/>
              </a:ext>
            </a:extLst>
          </p:cNvPr>
          <p:cNvSpPr/>
          <p:nvPr/>
        </p:nvSpPr>
        <p:spPr>
          <a:xfrm>
            <a:off x="937521" y="4616824"/>
            <a:ext cx="1993938" cy="3693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07B2E23-4E45-4798-A540-19FE4BB11133}"/>
              </a:ext>
            </a:extLst>
          </p:cNvPr>
          <p:cNvSpPr/>
          <p:nvPr/>
        </p:nvSpPr>
        <p:spPr>
          <a:xfrm>
            <a:off x="1628774" y="3036309"/>
            <a:ext cx="771525" cy="114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Objet 16">
            <a:extLst>
              <a:ext uri="{FF2B5EF4-FFF2-40B4-BE49-F238E27FC236}">
                <a16:creationId xmlns:a16="http://schemas.microsoft.com/office/drawing/2014/main" id="{7F4F6C04-0200-45FE-8920-B5A2AACF4123}"/>
              </a:ext>
            </a:extLst>
          </p:cNvPr>
          <p:cNvGraphicFramePr>
            <a:graphicFrameLocks noChangeAspect="1"/>
          </p:cNvGraphicFramePr>
          <p:nvPr>
            <p:extLst>
              <p:ext uri="{D42A27DB-BD31-4B8C-83A1-F6EECF244321}">
                <p14:modId xmlns:p14="http://schemas.microsoft.com/office/powerpoint/2010/main" val="3816361544"/>
              </p:ext>
            </p:extLst>
          </p:nvPr>
        </p:nvGraphicFramePr>
        <p:xfrm>
          <a:off x="492993" y="2802300"/>
          <a:ext cx="3101975" cy="439737"/>
        </p:xfrm>
        <a:graphic>
          <a:graphicData uri="http://schemas.openxmlformats.org/presentationml/2006/ole">
            <mc:AlternateContent xmlns:mc="http://schemas.openxmlformats.org/markup-compatibility/2006">
              <mc:Choice xmlns:v="urn:schemas-microsoft-com:vml" Requires="v">
                <p:oleObj spid="_x0000_s1025" name="Objet d’environnement du Gestionnaire de liaisons" showAsIcon="1" r:id="rId4" imgW="3102480" imgH="439560" progId="Package">
                  <p:embed/>
                </p:oleObj>
              </mc:Choice>
              <mc:Fallback>
                <p:oleObj name="Objet d’environnement du Gestionnaire de liaisons" showAsIcon="1" r:id="rId4" imgW="3102480" imgH="439560" progId="Package">
                  <p:embed/>
                  <p:pic>
                    <p:nvPicPr>
                      <p:cNvPr id="17" name="Objet 16">
                        <a:extLst>
                          <a:ext uri="{FF2B5EF4-FFF2-40B4-BE49-F238E27FC236}">
                            <a16:creationId xmlns:a16="http://schemas.microsoft.com/office/drawing/2014/main" id="{7F4F6C04-0200-45FE-8920-B5A2AACF4123}"/>
                          </a:ext>
                        </a:extLst>
                      </p:cNvPr>
                      <p:cNvPicPr/>
                      <p:nvPr/>
                    </p:nvPicPr>
                    <p:blipFill>
                      <a:blip r:embed="rId5"/>
                      <a:stretch>
                        <a:fillRect/>
                      </a:stretch>
                    </p:blipFill>
                    <p:spPr>
                      <a:xfrm>
                        <a:off x="492993" y="2802300"/>
                        <a:ext cx="3101975" cy="439737"/>
                      </a:xfrm>
                      <a:prstGeom prst="rect">
                        <a:avLst/>
                      </a:prstGeom>
                    </p:spPr>
                  </p:pic>
                </p:oleObj>
              </mc:Fallback>
            </mc:AlternateContent>
          </a:graphicData>
        </a:graphic>
      </p:graphicFrame>
      <p:graphicFrame>
        <p:nvGraphicFramePr>
          <p:cNvPr id="5" name="Objet 4">
            <a:extLst>
              <a:ext uri="{FF2B5EF4-FFF2-40B4-BE49-F238E27FC236}">
                <a16:creationId xmlns:a16="http://schemas.microsoft.com/office/drawing/2014/main" id="{98008902-ECBA-4524-8A89-9E845EC342A1}"/>
              </a:ext>
            </a:extLst>
          </p:cNvPr>
          <p:cNvGraphicFramePr>
            <a:graphicFrameLocks noChangeAspect="1"/>
          </p:cNvGraphicFramePr>
          <p:nvPr>
            <p:extLst>
              <p:ext uri="{D42A27DB-BD31-4B8C-83A1-F6EECF244321}">
                <p14:modId xmlns:p14="http://schemas.microsoft.com/office/powerpoint/2010/main" val="1350421301"/>
              </p:ext>
            </p:extLst>
          </p:nvPr>
        </p:nvGraphicFramePr>
        <p:xfrm>
          <a:off x="77069" y="3561177"/>
          <a:ext cx="3933825" cy="439738"/>
        </p:xfrm>
        <a:graphic>
          <a:graphicData uri="http://schemas.openxmlformats.org/presentationml/2006/ole">
            <mc:AlternateContent xmlns:mc="http://schemas.openxmlformats.org/markup-compatibility/2006">
              <mc:Choice xmlns:v="urn:schemas-microsoft-com:vml" Requires="v">
                <p:oleObj spid="_x0000_s1026" name="Objet d’environnement du Gestionnaire de liaisons" showAsIcon="1" r:id="rId6" imgW="3934440" imgH="439560" progId="Package">
                  <p:embed/>
                </p:oleObj>
              </mc:Choice>
              <mc:Fallback>
                <p:oleObj name="Objet d’environnement du Gestionnaire de liaisons" showAsIcon="1" r:id="rId6" imgW="3934440" imgH="439560" progId="Package">
                  <p:embed/>
                  <p:pic>
                    <p:nvPicPr>
                      <p:cNvPr id="5" name="Objet 4">
                        <a:extLst>
                          <a:ext uri="{FF2B5EF4-FFF2-40B4-BE49-F238E27FC236}">
                            <a16:creationId xmlns:a16="http://schemas.microsoft.com/office/drawing/2014/main" id="{98008902-ECBA-4524-8A89-9E845EC342A1}"/>
                          </a:ext>
                        </a:extLst>
                      </p:cNvPr>
                      <p:cNvPicPr/>
                      <p:nvPr/>
                    </p:nvPicPr>
                    <p:blipFill>
                      <a:blip r:embed="rId7"/>
                      <a:stretch>
                        <a:fillRect/>
                      </a:stretch>
                    </p:blipFill>
                    <p:spPr>
                      <a:xfrm>
                        <a:off x="77069" y="3561177"/>
                        <a:ext cx="3933825" cy="439738"/>
                      </a:xfrm>
                      <a:prstGeom prst="rect">
                        <a:avLst/>
                      </a:prstGeom>
                    </p:spPr>
                  </p:pic>
                </p:oleObj>
              </mc:Fallback>
            </mc:AlternateContent>
          </a:graphicData>
        </a:graphic>
      </p:graphicFrame>
      <p:graphicFrame>
        <p:nvGraphicFramePr>
          <p:cNvPr id="6" name="Objet 5">
            <a:extLst>
              <a:ext uri="{FF2B5EF4-FFF2-40B4-BE49-F238E27FC236}">
                <a16:creationId xmlns:a16="http://schemas.microsoft.com/office/drawing/2014/main" id="{789295DE-FD6C-4E10-864A-DBF228B8E785}"/>
              </a:ext>
            </a:extLst>
          </p:cNvPr>
          <p:cNvGraphicFramePr>
            <a:graphicFrameLocks noChangeAspect="1"/>
          </p:cNvGraphicFramePr>
          <p:nvPr>
            <p:extLst>
              <p:ext uri="{D42A27DB-BD31-4B8C-83A1-F6EECF244321}">
                <p14:modId xmlns:p14="http://schemas.microsoft.com/office/powerpoint/2010/main" val="1832351508"/>
              </p:ext>
            </p:extLst>
          </p:nvPr>
        </p:nvGraphicFramePr>
        <p:xfrm>
          <a:off x="102470" y="4361752"/>
          <a:ext cx="3883025" cy="439738"/>
        </p:xfrm>
        <a:graphic>
          <a:graphicData uri="http://schemas.openxmlformats.org/presentationml/2006/ole">
            <mc:AlternateContent xmlns:mc="http://schemas.openxmlformats.org/markup-compatibility/2006">
              <mc:Choice xmlns:v="urn:schemas-microsoft-com:vml" Requires="v">
                <p:oleObj spid="_x0000_s1027" name="Objet d’environnement du Gestionnaire de liaisons" showAsIcon="1" r:id="rId8" imgW="3882960" imgH="439560" progId="Package">
                  <p:embed/>
                </p:oleObj>
              </mc:Choice>
              <mc:Fallback>
                <p:oleObj name="Objet d’environnement du Gestionnaire de liaisons" showAsIcon="1" r:id="rId8" imgW="3882960" imgH="439560" progId="Package">
                  <p:embed/>
                  <p:pic>
                    <p:nvPicPr>
                      <p:cNvPr id="6" name="Objet 5">
                        <a:extLst>
                          <a:ext uri="{FF2B5EF4-FFF2-40B4-BE49-F238E27FC236}">
                            <a16:creationId xmlns:a16="http://schemas.microsoft.com/office/drawing/2014/main" id="{789295DE-FD6C-4E10-864A-DBF228B8E785}"/>
                          </a:ext>
                        </a:extLst>
                      </p:cNvPr>
                      <p:cNvPicPr/>
                      <p:nvPr/>
                    </p:nvPicPr>
                    <p:blipFill>
                      <a:blip r:embed="rId9"/>
                      <a:stretch>
                        <a:fillRect/>
                      </a:stretch>
                    </p:blipFill>
                    <p:spPr>
                      <a:xfrm>
                        <a:off x="102470" y="4361752"/>
                        <a:ext cx="3883025" cy="439738"/>
                      </a:xfrm>
                      <a:prstGeom prst="rect">
                        <a:avLst/>
                      </a:prstGeom>
                    </p:spPr>
                  </p:pic>
                </p:oleObj>
              </mc:Fallback>
            </mc:AlternateContent>
          </a:graphicData>
        </a:graphic>
      </p:graphicFrame>
    </p:spTree>
    <p:extLst>
      <p:ext uri="{BB962C8B-B14F-4D97-AF65-F5344CB8AC3E}">
        <p14:creationId xmlns:p14="http://schemas.microsoft.com/office/powerpoint/2010/main" val="3947372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101B14-B799-4609-850A-2DE658818CD3}"/>
              </a:ext>
            </a:extLst>
          </p:cNvPr>
          <p:cNvSpPr>
            <a:spLocks noGrp="1"/>
          </p:cNvSpPr>
          <p:nvPr>
            <p:ph type="title"/>
          </p:nvPr>
        </p:nvSpPr>
        <p:spPr>
          <a:xfrm>
            <a:off x="390525" y="143436"/>
            <a:ext cx="9354109" cy="1093694"/>
          </a:xfrm>
        </p:spPr>
        <p:txBody>
          <a:bodyPr>
            <a:normAutofit fontScale="90000"/>
          </a:bodyPr>
          <a:lstStyle/>
          <a:p>
            <a:r>
              <a:rPr lang="fr-FR" dirty="0"/>
              <a:t>Etape 2 Création des salariés</a:t>
            </a:r>
            <a:br>
              <a:rPr lang="fr-FR" dirty="0"/>
            </a:br>
            <a:br>
              <a:rPr lang="fr-FR" dirty="0"/>
            </a:br>
            <a:br>
              <a:rPr lang="fr-FR" sz="1800" dirty="0"/>
            </a:br>
            <a:br>
              <a:rPr lang="fr-FR" dirty="0">
                <a:solidFill>
                  <a:schemeClr val="tx2">
                    <a:lumMod val="60000"/>
                    <a:lumOff val="40000"/>
                  </a:schemeClr>
                </a:solidFill>
              </a:rPr>
            </a:br>
            <a:br>
              <a:rPr lang="fr-FR" dirty="0"/>
            </a:br>
            <a:br>
              <a:rPr lang="fr-FR" dirty="0"/>
            </a:br>
            <a:endParaRPr lang="en-US" dirty="0"/>
          </a:p>
        </p:txBody>
      </p:sp>
      <p:sp>
        <p:nvSpPr>
          <p:cNvPr id="3" name="ZoneTexte 2">
            <a:extLst>
              <a:ext uri="{FF2B5EF4-FFF2-40B4-BE49-F238E27FC236}">
                <a16:creationId xmlns:a16="http://schemas.microsoft.com/office/drawing/2014/main" id="{0BFF6C1A-47E0-4F22-8D3C-53A59B52ABC7}"/>
              </a:ext>
            </a:extLst>
          </p:cNvPr>
          <p:cNvSpPr txBox="1"/>
          <p:nvPr/>
        </p:nvSpPr>
        <p:spPr>
          <a:xfrm>
            <a:off x="390525" y="722691"/>
            <a:ext cx="9161930" cy="1569660"/>
          </a:xfrm>
          <a:prstGeom prst="rect">
            <a:avLst/>
          </a:prstGeom>
          <a:noFill/>
        </p:spPr>
        <p:txBody>
          <a:bodyPr wrap="square" rtlCol="0">
            <a:spAutoFit/>
          </a:bodyPr>
          <a:lstStyle/>
          <a:p>
            <a:r>
              <a:rPr lang="fr-FR" sz="1400" dirty="0"/>
              <a:t>Création des salariés par import</a:t>
            </a:r>
          </a:p>
          <a:p>
            <a:endParaRPr lang="fr-FR" sz="1400" dirty="0"/>
          </a:p>
          <a:p>
            <a:r>
              <a:rPr lang="fr-FR" sz="1400" dirty="0"/>
              <a:t>Retournez à l’accueil en cliquant sur la maison </a:t>
            </a:r>
            <a:endParaRPr lang="fr-FR" dirty="0"/>
          </a:p>
          <a:p>
            <a:endParaRPr lang="fr-FR" dirty="0"/>
          </a:p>
          <a:p>
            <a:endParaRPr lang="fr-FR" dirty="0"/>
          </a:p>
          <a:p>
            <a:endParaRPr lang="fr-FR" dirty="0"/>
          </a:p>
        </p:txBody>
      </p:sp>
      <p:sp>
        <p:nvSpPr>
          <p:cNvPr id="8" name="Rectangle 7">
            <a:extLst>
              <a:ext uri="{FF2B5EF4-FFF2-40B4-BE49-F238E27FC236}">
                <a16:creationId xmlns:a16="http://schemas.microsoft.com/office/drawing/2014/main" id="{6176BF64-ECFC-449C-9EB9-8713BCC66B45}"/>
              </a:ext>
            </a:extLst>
          </p:cNvPr>
          <p:cNvSpPr/>
          <p:nvPr/>
        </p:nvSpPr>
        <p:spPr>
          <a:xfrm>
            <a:off x="908591" y="2932327"/>
            <a:ext cx="1231938" cy="430306"/>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11" name="Rectangle 10">
            <a:extLst>
              <a:ext uri="{FF2B5EF4-FFF2-40B4-BE49-F238E27FC236}">
                <a16:creationId xmlns:a16="http://schemas.microsoft.com/office/drawing/2014/main" id="{B54FA4DA-B019-47D0-944D-3CF034691C74}"/>
              </a:ext>
            </a:extLst>
          </p:cNvPr>
          <p:cNvSpPr/>
          <p:nvPr/>
        </p:nvSpPr>
        <p:spPr>
          <a:xfrm>
            <a:off x="937521" y="4616824"/>
            <a:ext cx="1993938" cy="3693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07B2E23-4E45-4798-A540-19FE4BB11133}"/>
              </a:ext>
            </a:extLst>
          </p:cNvPr>
          <p:cNvSpPr/>
          <p:nvPr/>
        </p:nvSpPr>
        <p:spPr>
          <a:xfrm>
            <a:off x="1628774" y="3036309"/>
            <a:ext cx="771525" cy="114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DDED2E26-14FA-4E7B-97E5-4C3AA85E66EF}"/>
              </a:ext>
            </a:extLst>
          </p:cNvPr>
          <p:cNvPicPr>
            <a:picLocks noChangeAspect="1"/>
          </p:cNvPicPr>
          <p:nvPr/>
        </p:nvPicPr>
        <p:blipFill>
          <a:blip r:embed="rId2"/>
          <a:stretch>
            <a:fillRect/>
          </a:stretch>
        </p:blipFill>
        <p:spPr>
          <a:xfrm>
            <a:off x="293614" y="1563198"/>
            <a:ext cx="8677175" cy="4787186"/>
          </a:xfrm>
          <a:prstGeom prst="rect">
            <a:avLst/>
          </a:prstGeom>
        </p:spPr>
      </p:pic>
      <p:sp>
        <p:nvSpPr>
          <p:cNvPr id="6" name="Ellipse 5">
            <a:extLst>
              <a:ext uri="{FF2B5EF4-FFF2-40B4-BE49-F238E27FC236}">
                <a16:creationId xmlns:a16="http://schemas.microsoft.com/office/drawing/2014/main" id="{68EA56E0-41B7-474C-9D39-D068DF6C3AC5}"/>
              </a:ext>
            </a:extLst>
          </p:cNvPr>
          <p:cNvSpPr/>
          <p:nvPr/>
        </p:nvSpPr>
        <p:spPr>
          <a:xfrm>
            <a:off x="226503" y="1644242"/>
            <a:ext cx="486561" cy="3020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1C0D53D-73ED-46F6-8DDA-3E42DF279581}"/>
              </a:ext>
            </a:extLst>
          </p:cNvPr>
          <p:cNvSpPr/>
          <p:nvPr/>
        </p:nvSpPr>
        <p:spPr>
          <a:xfrm>
            <a:off x="1015068" y="2692866"/>
            <a:ext cx="1040235" cy="178740"/>
          </a:xfrm>
          <a:prstGeom prst="rect">
            <a:avLst/>
          </a:prstGeom>
          <a:solidFill>
            <a:schemeClr val="bg1">
              <a:lumMod val="65000"/>
            </a:schemeClr>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9372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101B14-B799-4609-850A-2DE658818CD3}"/>
              </a:ext>
            </a:extLst>
          </p:cNvPr>
          <p:cNvSpPr>
            <a:spLocks noGrp="1"/>
          </p:cNvSpPr>
          <p:nvPr>
            <p:ph type="title"/>
          </p:nvPr>
        </p:nvSpPr>
        <p:spPr>
          <a:xfrm>
            <a:off x="390525" y="143436"/>
            <a:ext cx="9354109" cy="1093694"/>
          </a:xfrm>
        </p:spPr>
        <p:txBody>
          <a:bodyPr>
            <a:normAutofit fontScale="90000"/>
          </a:bodyPr>
          <a:lstStyle/>
          <a:p>
            <a:r>
              <a:rPr lang="fr-FR" dirty="0"/>
              <a:t>Etape 2 Création des salariés</a:t>
            </a:r>
            <a:br>
              <a:rPr lang="fr-FR" dirty="0"/>
            </a:br>
            <a:br>
              <a:rPr lang="fr-FR" dirty="0"/>
            </a:br>
            <a:br>
              <a:rPr lang="fr-FR" sz="1800" dirty="0"/>
            </a:br>
            <a:br>
              <a:rPr lang="fr-FR" dirty="0">
                <a:solidFill>
                  <a:schemeClr val="tx2">
                    <a:lumMod val="60000"/>
                    <a:lumOff val="40000"/>
                  </a:schemeClr>
                </a:solidFill>
              </a:rPr>
            </a:br>
            <a:br>
              <a:rPr lang="fr-FR" dirty="0"/>
            </a:br>
            <a:br>
              <a:rPr lang="fr-FR" dirty="0"/>
            </a:br>
            <a:endParaRPr lang="en-US" dirty="0"/>
          </a:p>
        </p:txBody>
      </p:sp>
      <p:sp>
        <p:nvSpPr>
          <p:cNvPr id="3" name="ZoneTexte 2">
            <a:extLst>
              <a:ext uri="{FF2B5EF4-FFF2-40B4-BE49-F238E27FC236}">
                <a16:creationId xmlns:a16="http://schemas.microsoft.com/office/drawing/2014/main" id="{0BFF6C1A-47E0-4F22-8D3C-53A59B52ABC7}"/>
              </a:ext>
            </a:extLst>
          </p:cNvPr>
          <p:cNvSpPr txBox="1"/>
          <p:nvPr/>
        </p:nvSpPr>
        <p:spPr>
          <a:xfrm>
            <a:off x="390525" y="722691"/>
            <a:ext cx="9161930" cy="2277547"/>
          </a:xfrm>
          <a:prstGeom prst="rect">
            <a:avLst/>
          </a:prstGeom>
          <a:noFill/>
        </p:spPr>
        <p:txBody>
          <a:bodyPr wrap="square" rtlCol="0">
            <a:spAutoFit/>
          </a:bodyPr>
          <a:lstStyle/>
          <a:p>
            <a:r>
              <a:rPr lang="fr-FR" sz="1400" dirty="0"/>
              <a:t>Création des salariés par import</a:t>
            </a:r>
          </a:p>
          <a:p>
            <a:endParaRPr lang="fr-FR" sz="1400" dirty="0"/>
          </a:p>
          <a:p>
            <a:r>
              <a:rPr lang="fr-FR" sz="1400" dirty="0"/>
              <a:t>Retournez à l’accueil en cliquant sur la maison. Puis sélectionnez et cliquez sur votre demande d’indemnisation en cours qui est en statut provisoire.</a:t>
            </a:r>
          </a:p>
          <a:p>
            <a:endParaRPr lang="fr-FR" sz="1400" dirty="0"/>
          </a:p>
          <a:p>
            <a:endParaRPr lang="fr-FR" dirty="0"/>
          </a:p>
          <a:p>
            <a:endParaRPr lang="fr-FR" dirty="0"/>
          </a:p>
          <a:p>
            <a:endParaRPr lang="fr-FR" dirty="0"/>
          </a:p>
          <a:p>
            <a:endParaRPr lang="fr-FR" dirty="0"/>
          </a:p>
        </p:txBody>
      </p:sp>
      <p:sp>
        <p:nvSpPr>
          <p:cNvPr id="8" name="Rectangle 7">
            <a:extLst>
              <a:ext uri="{FF2B5EF4-FFF2-40B4-BE49-F238E27FC236}">
                <a16:creationId xmlns:a16="http://schemas.microsoft.com/office/drawing/2014/main" id="{6176BF64-ECFC-449C-9EB9-8713BCC66B45}"/>
              </a:ext>
            </a:extLst>
          </p:cNvPr>
          <p:cNvSpPr/>
          <p:nvPr/>
        </p:nvSpPr>
        <p:spPr>
          <a:xfrm>
            <a:off x="908591" y="2932327"/>
            <a:ext cx="1231938" cy="430306"/>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11" name="Rectangle 10">
            <a:extLst>
              <a:ext uri="{FF2B5EF4-FFF2-40B4-BE49-F238E27FC236}">
                <a16:creationId xmlns:a16="http://schemas.microsoft.com/office/drawing/2014/main" id="{B54FA4DA-B019-47D0-944D-3CF034691C74}"/>
              </a:ext>
            </a:extLst>
          </p:cNvPr>
          <p:cNvSpPr/>
          <p:nvPr/>
        </p:nvSpPr>
        <p:spPr>
          <a:xfrm>
            <a:off x="937521" y="4616824"/>
            <a:ext cx="1993938" cy="3693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07B2E23-4E45-4798-A540-19FE4BB11133}"/>
              </a:ext>
            </a:extLst>
          </p:cNvPr>
          <p:cNvSpPr/>
          <p:nvPr/>
        </p:nvSpPr>
        <p:spPr>
          <a:xfrm>
            <a:off x="1628774" y="3036309"/>
            <a:ext cx="771525" cy="114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a:extLst>
              <a:ext uri="{FF2B5EF4-FFF2-40B4-BE49-F238E27FC236}">
                <a16:creationId xmlns:a16="http://schemas.microsoft.com/office/drawing/2014/main" id="{3117603E-4996-402B-B72C-2CEA68C8F4FE}"/>
              </a:ext>
            </a:extLst>
          </p:cNvPr>
          <p:cNvPicPr>
            <a:picLocks noChangeAspect="1"/>
          </p:cNvPicPr>
          <p:nvPr/>
        </p:nvPicPr>
        <p:blipFill>
          <a:blip r:embed="rId2"/>
          <a:stretch>
            <a:fillRect/>
          </a:stretch>
        </p:blipFill>
        <p:spPr>
          <a:xfrm>
            <a:off x="493808" y="1816385"/>
            <a:ext cx="7928739" cy="4563016"/>
          </a:xfrm>
          <a:prstGeom prst="rect">
            <a:avLst/>
          </a:prstGeom>
        </p:spPr>
      </p:pic>
      <p:sp>
        <p:nvSpPr>
          <p:cNvPr id="10" name="Rectangle 9">
            <a:extLst>
              <a:ext uri="{FF2B5EF4-FFF2-40B4-BE49-F238E27FC236}">
                <a16:creationId xmlns:a16="http://schemas.microsoft.com/office/drawing/2014/main" id="{AA3EF0C1-28BD-4246-8E60-1CCD7A7976EC}"/>
              </a:ext>
            </a:extLst>
          </p:cNvPr>
          <p:cNvSpPr/>
          <p:nvPr/>
        </p:nvSpPr>
        <p:spPr>
          <a:xfrm>
            <a:off x="1082180" y="2676088"/>
            <a:ext cx="1058349" cy="177628"/>
          </a:xfrm>
          <a:prstGeom prst="rect">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040D0C7-23F5-4EF2-9082-DFF41F800DD5}"/>
              </a:ext>
            </a:extLst>
          </p:cNvPr>
          <p:cNvSpPr/>
          <p:nvPr/>
        </p:nvSpPr>
        <p:spPr>
          <a:xfrm>
            <a:off x="3892491" y="2720303"/>
            <a:ext cx="1058349" cy="177628"/>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56FC907-828F-4C7C-B0AE-827711EFEC56}"/>
              </a:ext>
            </a:extLst>
          </p:cNvPr>
          <p:cNvSpPr/>
          <p:nvPr/>
        </p:nvSpPr>
        <p:spPr>
          <a:xfrm>
            <a:off x="3892491" y="5112563"/>
            <a:ext cx="1058349" cy="177628"/>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4779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101B14-B799-4609-850A-2DE658818CD3}"/>
              </a:ext>
            </a:extLst>
          </p:cNvPr>
          <p:cNvSpPr>
            <a:spLocks noGrp="1"/>
          </p:cNvSpPr>
          <p:nvPr>
            <p:ph type="title"/>
          </p:nvPr>
        </p:nvSpPr>
        <p:spPr>
          <a:xfrm>
            <a:off x="390525" y="143436"/>
            <a:ext cx="9354109" cy="1093694"/>
          </a:xfrm>
        </p:spPr>
        <p:txBody>
          <a:bodyPr>
            <a:normAutofit fontScale="90000"/>
          </a:bodyPr>
          <a:lstStyle/>
          <a:p>
            <a:r>
              <a:rPr lang="fr-FR" dirty="0"/>
              <a:t>Etape 2 Création des salariés</a:t>
            </a:r>
            <a:br>
              <a:rPr lang="fr-FR" dirty="0"/>
            </a:br>
            <a:br>
              <a:rPr lang="fr-FR" dirty="0"/>
            </a:br>
            <a:br>
              <a:rPr lang="fr-FR" sz="1800" dirty="0"/>
            </a:br>
            <a:br>
              <a:rPr lang="fr-FR" dirty="0">
                <a:solidFill>
                  <a:schemeClr val="tx2">
                    <a:lumMod val="60000"/>
                    <a:lumOff val="40000"/>
                  </a:schemeClr>
                </a:solidFill>
              </a:rPr>
            </a:br>
            <a:br>
              <a:rPr lang="fr-FR" dirty="0"/>
            </a:br>
            <a:br>
              <a:rPr lang="fr-FR" dirty="0"/>
            </a:br>
            <a:endParaRPr lang="en-US" dirty="0"/>
          </a:p>
        </p:txBody>
      </p:sp>
      <p:sp>
        <p:nvSpPr>
          <p:cNvPr id="3" name="ZoneTexte 2">
            <a:extLst>
              <a:ext uri="{FF2B5EF4-FFF2-40B4-BE49-F238E27FC236}">
                <a16:creationId xmlns:a16="http://schemas.microsoft.com/office/drawing/2014/main" id="{0BFF6C1A-47E0-4F22-8D3C-53A59B52ABC7}"/>
              </a:ext>
            </a:extLst>
          </p:cNvPr>
          <p:cNvSpPr txBox="1"/>
          <p:nvPr/>
        </p:nvSpPr>
        <p:spPr>
          <a:xfrm>
            <a:off x="390525" y="722691"/>
            <a:ext cx="9161930" cy="2000548"/>
          </a:xfrm>
          <a:prstGeom prst="rect">
            <a:avLst/>
          </a:prstGeom>
          <a:noFill/>
        </p:spPr>
        <p:txBody>
          <a:bodyPr wrap="square" rtlCol="0">
            <a:spAutoFit/>
          </a:bodyPr>
          <a:lstStyle/>
          <a:p>
            <a:r>
              <a:rPr lang="fr-FR" sz="1400" dirty="0"/>
              <a:t>Création des salariés par import</a:t>
            </a:r>
          </a:p>
          <a:p>
            <a:endParaRPr lang="fr-FR" sz="1400" dirty="0"/>
          </a:p>
          <a:p>
            <a:r>
              <a:rPr lang="fr-FR" sz="1400" dirty="0"/>
              <a:t>Cliquez sur gérer les salariés pour ouvrir la fenêtre pop – up de gestion des salariés</a:t>
            </a:r>
          </a:p>
          <a:p>
            <a:endParaRPr lang="fr-FR" sz="1400" dirty="0"/>
          </a:p>
          <a:p>
            <a:r>
              <a:rPr lang="fr-FR" sz="1400" dirty="0"/>
              <a:t> </a:t>
            </a:r>
            <a:endParaRPr lang="fr-FR" dirty="0"/>
          </a:p>
          <a:p>
            <a:endParaRPr lang="fr-FR" dirty="0"/>
          </a:p>
          <a:p>
            <a:endParaRPr lang="fr-FR" dirty="0"/>
          </a:p>
          <a:p>
            <a:endParaRPr lang="fr-FR" dirty="0"/>
          </a:p>
        </p:txBody>
      </p:sp>
      <p:sp>
        <p:nvSpPr>
          <p:cNvPr id="8" name="Rectangle 7">
            <a:extLst>
              <a:ext uri="{FF2B5EF4-FFF2-40B4-BE49-F238E27FC236}">
                <a16:creationId xmlns:a16="http://schemas.microsoft.com/office/drawing/2014/main" id="{6176BF64-ECFC-449C-9EB9-8713BCC66B45}"/>
              </a:ext>
            </a:extLst>
          </p:cNvPr>
          <p:cNvSpPr/>
          <p:nvPr/>
        </p:nvSpPr>
        <p:spPr>
          <a:xfrm>
            <a:off x="908591" y="2932327"/>
            <a:ext cx="1231938" cy="430306"/>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11" name="Rectangle 10">
            <a:extLst>
              <a:ext uri="{FF2B5EF4-FFF2-40B4-BE49-F238E27FC236}">
                <a16:creationId xmlns:a16="http://schemas.microsoft.com/office/drawing/2014/main" id="{B54FA4DA-B019-47D0-944D-3CF034691C74}"/>
              </a:ext>
            </a:extLst>
          </p:cNvPr>
          <p:cNvSpPr/>
          <p:nvPr/>
        </p:nvSpPr>
        <p:spPr>
          <a:xfrm>
            <a:off x="937521" y="4616824"/>
            <a:ext cx="1993938" cy="3693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07B2E23-4E45-4798-A540-19FE4BB11133}"/>
              </a:ext>
            </a:extLst>
          </p:cNvPr>
          <p:cNvSpPr/>
          <p:nvPr/>
        </p:nvSpPr>
        <p:spPr>
          <a:xfrm>
            <a:off x="1628774" y="3036309"/>
            <a:ext cx="771525" cy="114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age 9">
            <a:extLst>
              <a:ext uri="{FF2B5EF4-FFF2-40B4-BE49-F238E27FC236}">
                <a16:creationId xmlns:a16="http://schemas.microsoft.com/office/drawing/2014/main" id="{AC64FFAE-36E6-498B-94E6-C85F970BBDAC}"/>
              </a:ext>
            </a:extLst>
          </p:cNvPr>
          <p:cNvPicPr>
            <a:picLocks noChangeAspect="1"/>
          </p:cNvPicPr>
          <p:nvPr/>
        </p:nvPicPr>
        <p:blipFill>
          <a:blip r:embed="rId2"/>
          <a:stretch>
            <a:fillRect/>
          </a:stretch>
        </p:blipFill>
        <p:spPr>
          <a:xfrm>
            <a:off x="390525" y="1816385"/>
            <a:ext cx="9639302" cy="4148187"/>
          </a:xfrm>
          <a:prstGeom prst="rect">
            <a:avLst/>
          </a:prstGeom>
        </p:spPr>
      </p:pic>
      <p:sp>
        <p:nvSpPr>
          <p:cNvPr id="4" name="Ellipse 3">
            <a:extLst>
              <a:ext uri="{FF2B5EF4-FFF2-40B4-BE49-F238E27FC236}">
                <a16:creationId xmlns:a16="http://schemas.microsoft.com/office/drawing/2014/main" id="{837DA5F1-8EF7-4DC7-99F1-6FF3DD5DE4B2}"/>
              </a:ext>
            </a:extLst>
          </p:cNvPr>
          <p:cNvSpPr/>
          <p:nvPr/>
        </p:nvSpPr>
        <p:spPr>
          <a:xfrm>
            <a:off x="9128811" y="4972473"/>
            <a:ext cx="847288" cy="4100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48101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101B14-B799-4609-850A-2DE658818CD3}"/>
              </a:ext>
            </a:extLst>
          </p:cNvPr>
          <p:cNvSpPr>
            <a:spLocks noGrp="1"/>
          </p:cNvSpPr>
          <p:nvPr>
            <p:ph type="title"/>
          </p:nvPr>
        </p:nvSpPr>
        <p:spPr>
          <a:xfrm>
            <a:off x="390525" y="143436"/>
            <a:ext cx="9354109" cy="1093694"/>
          </a:xfrm>
        </p:spPr>
        <p:txBody>
          <a:bodyPr>
            <a:normAutofit fontScale="90000"/>
          </a:bodyPr>
          <a:lstStyle/>
          <a:p>
            <a:r>
              <a:rPr lang="fr-FR" dirty="0"/>
              <a:t>Etape 2 Création des salariés</a:t>
            </a:r>
            <a:br>
              <a:rPr lang="fr-FR" dirty="0"/>
            </a:br>
            <a:br>
              <a:rPr lang="fr-FR" dirty="0"/>
            </a:br>
            <a:br>
              <a:rPr lang="fr-FR" sz="1800" dirty="0"/>
            </a:br>
            <a:br>
              <a:rPr lang="fr-FR" dirty="0">
                <a:solidFill>
                  <a:schemeClr val="tx2">
                    <a:lumMod val="60000"/>
                    <a:lumOff val="40000"/>
                  </a:schemeClr>
                </a:solidFill>
              </a:rPr>
            </a:br>
            <a:br>
              <a:rPr lang="fr-FR" dirty="0"/>
            </a:br>
            <a:br>
              <a:rPr lang="fr-FR" dirty="0"/>
            </a:br>
            <a:endParaRPr lang="en-US" dirty="0"/>
          </a:p>
        </p:txBody>
      </p:sp>
      <p:sp>
        <p:nvSpPr>
          <p:cNvPr id="3" name="ZoneTexte 2">
            <a:extLst>
              <a:ext uri="{FF2B5EF4-FFF2-40B4-BE49-F238E27FC236}">
                <a16:creationId xmlns:a16="http://schemas.microsoft.com/office/drawing/2014/main" id="{0BFF6C1A-47E0-4F22-8D3C-53A59B52ABC7}"/>
              </a:ext>
            </a:extLst>
          </p:cNvPr>
          <p:cNvSpPr txBox="1"/>
          <p:nvPr/>
        </p:nvSpPr>
        <p:spPr>
          <a:xfrm>
            <a:off x="390525" y="722691"/>
            <a:ext cx="9161930" cy="2215991"/>
          </a:xfrm>
          <a:prstGeom prst="rect">
            <a:avLst/>
          </a:prstGeom>
          <a:noFill/>
        </p:spPr>
        <p:txBody>
          <a:bodyPr wrap="square" rtlCol="0">
            <a:spAutoFit/>
          </a:bodyPr>
          <a:lstStyle/>
          <a:p>
            <a:r>
              <a:rPr lang="fr-FR" sz="1400" dirty="0"/>
              <a:t>Création des salariés par import</a:t>
            </a:r>
          </a:p>
          <a:p>
            <a:endParaRPr lang="fr-FR" sz="1400" dirty="0"/>
          </a:p>
          <a:p>
            <a:r>
              <a:rPr lang="fr-FR" sz="1400" dirty="0"/>
              <a:t>Cliquez sur gérer les salariés pour ouvrir la fenêtre pop – up de gestion des salariés. Une fois la fenêtre ouverte, cliquez sur le bouton importer pour ouvrir l’écran permettant de sélectionner votre tableau à importer.</a:t>
            </a:r>
          </a:p>
          <a:p>
            <a:endParaRPr lang="fr-FR" sz="1400" dirty="0"/>
          </a:p>
          <a:p>
            <a:r>
              <a:rPr lang="fr-FR" sz="1400" dirty="0"/>
              <a:t> </a:t>
            </a:r>
            <a:endParaRPr lang="fr-FR" dirty="0"/>
          </a:p>
          <a:p>
            <a:endParaRPr lang="fr-FR" dirty="0"/>
          </a:p>
          <a:p>
            <a:endParaRPr lang="fr-FR" dirty="0"/>
          </a:p>
          <a:p>
            <a:endParaRPr lang="fr-FR" dirty="0"/>
          </a:p>
        </p:txBody>
      </p:sp>
      <p:sp>
        <p:nvSpPr>
          <p:cNvPr id="8" name="Rectangle 7">
            <a:extLst>
              <a:ext uri="{FF2B5EF4-FFF2-40B4-BE49-F238E27FC236}">
                <a16:creationId xmlns:a16="http://schemas.microsoft.com/office/drawing/2014/main" id="{6176BF64-ECFC-449C-9EB9-8713BCC66B45}"/>
              </a:ext>
            </a:extLst>
          </p:cNvPr>
          <p:cNvSpPr/>
          <p:nvPr/>
        </p:nvSpPr>
        <p:spPr>
          <a:xfrm>
            <a:off x="908591" y="2932327"/>
            <a:ext cx="1231938" cy="430306"/>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11" name="Rectangle 10">
            <a:extLst>
              <a:ext uri="{FF2B5EF4-FFF2-40B4-BE49-F238E27FC236}">
                <a16:creationId xmlns:a16="http://schemas.microsoft.com/office/drawing/2014/main" id="{B54FA4DA-B019-47D0-944D-3CF034691C74}"/>
              </a:ext>
            </a:extLst>
          </p:cNvPr>
          <p:cNvSpPr/>
          <p:nvPr/>
        </p:nvSpPr>
        <p:spPr>
          <a:xfrm>
            <a:off x="937521" y="4616824"/>
            <a:ext cx="1993938" cy="3693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07B2E23-4E45-4798-A540-19FE4BB11133}"/>
              </a:ext>
            </a:extLst>
          </p:cNvPr>
          <p:cNvSpPr/>
          <p:nvPr/>
        </p:nvSpPr>
        <p:spPr>
          <a:xfrm>
            <a:off x="1628774" y="3036309"/>
            <a:ext cx="771525" cy="114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83EE2F67-504A-437D-8EE6-F7E06D90FE72}"/>
              </a:ext>
            </a:extLst>
          </p:cNvPr>
          <p:cNvPicPr>
            <a:picLocks noChangeAspect="1"/>
          </p:cNvPicPr>
          <p:nvPr/>
        </p:nvPicPr>
        <p:blipFill rotWithShape="1">
          <a:blip r:embed="rId2"/>
          <a:srcRect l="57867" t="13944" r="8349" b="21830"/>
          <a:stretch/>
        </p:blipFill>
        <p:spPr>
          <a:xfrm>
            <a:off x="1037559" y="1900972"/>
            <a:ext cx="7867861" cy="4502786"/>
          </a:xfrm>
          <a:prstGeom prst="rect">
            <a:avLst/>
          </a:prstGeom>
        </p:spPr>
      </p:pic>
      <p:sp>
        <p:nvSpPr>
          <p:cNvPr id="6" name="Ellipse 5">
            <a:extLst>
              <a:ext uri="{FF2B5EF4-FFF2-40B4-BE49-F238E27FC236}">
                <a16:creationId xmlns:a16="http://schemas.microsoft.com/office/drawing/2014/main" id="{5F70678D-535D-438F-B7AA-7ED4B8E5B464}"/>
              </a:ext>
            </a:extLst>
          </p:cNvPr>
          <p:cNvSpPr/>
          <p:nvPr/>
        </p:nvSpPr>
        <p:spPr>
          <a:xfrm>
            <a:off x="2014536" y="5763237"/>
            <a:ext cx="770609" cy="4616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60748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101B14-B799-4609-850A-2DE658818CD3}"/>
              </a:ext>
            </a:extLst>
          </p:cNvPr>
          <p:cNvSpPr>
            <a:spLocks noGrp="1"/>
          </p:cNvSpPr>
          <p:nvPr>
            <p:ph type="title"/>
          </p:nvPr>
        </p:nvSpPr>
        <p:spPr>
          <a:xfrm>
            <a:off x="390525" y="143436"/>
            <a:ext cx="9354109" cy="1093694"/>
          </a:xfrm>
        </p:spPr>
        <p:txBody>
          <a:bodyPr>
            <a:normAutofit fontScale="90000"/>
          </a:bodyPr>
          <a:lstStyle/>
          <a:p>
            <a:r>
              <a:rPr lang="fr-FR" dirty="0"/>
              <a:t>Etape 2 Création des salariés</a:t>
            </a:r>
            <a:br>
              <a:rPr lang="fr-FR" dirty="0"/>
            </a:br>
            <a:br>
              <a:rPr lang="fr-FR" dirty="0"/>
            </a:br>
            <a:br>
              <a:rPr lang="fr-FR" sz="1800" dirty="0"/>
            </a:br>
            <a:br>
              <a:rPr lang="fr-FR" dirty="0">
                <a:solidFill>
                  <a:schemeClr val="tx2">
                    <a:lumMod val="60000"/>
                    <a:lumOff val="40000"/>
                  </a:schemeClr>
                </a:solidFill>
              </a:rPr>
            </a:br>
            <a:br>
              <a:rPr lang="fr-FR" dirty="0"/>
            </a:br>
            <a:br>
              <a:rPr lang="fr-FR" dirty="0"/>
            </a:br>
            <a:endParaRPr lang="en-US" dirty="0"/>
          </a:p>
        </p:txBody>
      </p:sp>
      <p:sp>
        <p:nvSpPr>
          <p:cNvPr id="3" name="ZoneTexte 2">
            <a:extLst>
              <a:ext uri="{FF2B5EF4-FFF2-40B4-BE49-F238E27FC236}">
                <a16:creationId xmlns:a16="http://schemas.microsoft.com/office/drawing/2014/main" id="{0BFF6C1A-47E0-4F22-8D3C-53A59B52ABC7}"/>
              </a:ext>
            </a:extLst>
          </p:cNvPr>
          <p:cNvSpPr txBox="1"/>
          <p:nvPr/>
        </p:nvSpPr>
        <p:spPr>
          <a:xfrm>
            <a:off x="497476" y="852833"/>
            <a:ext cx="9161930" cy="2000548"/>
          </a:xfrm>
          <a:prstGeom prst="rect">
            <a:avLst/>
          </a:prstGeom>
          <a:noFill/>
        </p:spPr>
        <p:txBody>
          <a:bodyPr wrap="square" rtlCol="0">
            <a:spAutoFit/>
          </a:bodyPr>
          <a:lstStyle/>
          <a:p>
            <a:r>
              <a:rPr lang="fr-FR" sz="1400" dirty="0"/>
              <a:t>Création des salariés par import</a:t>
            </a:r>
          </a:p>
          <a:p>
            <a:endParaRPr lang="fr-FR" sz="1400" dirty="0"/>
          </a:p>
          <a:p>
            <a:r>
              <a:rPr lang="fr-FR" sz="1400" dirty="0"/>
              <a:t>Cliquez sur gérer les salariés pour ouvrir la fenêtre pop – up de gestion des salariés. Une fois la fenêtre ouverte, cliquez sur le bouton importer pour ouvrir l’écran permettant de sélectionner votre tableau rempli et prêt à être importer et déposer le fichier.</a:t>
            </a:r>
          </a:p>
          <a:p>
            <a:endParaRPr lang="fr-FR" dirty="0"/>
          </a:p>
          <a:p>
            <a:endParaRPr lang="fr-FR" dirty="0"/>
          </a:p>
          <a:p>
            <a:endParaRPr lang="fr-FR" dirty="0"/>
          </a:p>
        </p:txBody>
      </p:sp>
      <p:sp>
        <p:nvSpPr>
          <p:cNvPr id="8" name="Rectangle 7">
            <a:extLst>
              <a:ext uri="{FF2B5EF4-FFF2-40B4-BE49-F238E27FC236}">
                <a16:creationId xmlns:a16="http://schemas.microsoft.com/office/drawing/2014/main" id="{6176BF64-ECFC-449C-9EB9-8713BCC66B45}"/>
              </a:ext>
            </a:extLst>
          </p:cNvPr>
          <p:cNvSpPr/>
          <p:nvPr/>
        </p:nvSpPr>
        <p:spPr>
          <a:xfrm>
            <a:off x="908591" y="2932327"/>
            <a:ext cx="1231938" cy="430306"/>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11" name="Rectangle 10">
            <a:extLst>
              <a:ext uri="{FF2B5EF4-FFF2-40B4-BE49-F238E27FC236}">
                <a16:creationId xmlns:a16="http://schemas.microsoft.com/office/drawing/2014/main" id="{B54FA4DA-B019-47D0-944D-3CF034691C74}"/>
              </a:ext>
            </a:extLst>
          </p:cNvPr>
          <p:cNvSpPr/>
          <p:nvPr/>
        </p:nvSpPr>
        <p:spPr>
          <a:xfrm>
            <a:off x="937521" y="4616824"/>
            <a:ext cx="1993938" cy="3693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07B2E23-4E45-4798-A540-19FE4BB11133}"/>
              </a:ext>
            </a:extLst>
          </p:cNvPr>
          <p:cNvSpPr/>
          <p:nvPr/>
        </p:nvSpPr>
        <p:spPr>
          <a:xfrm>
            <a:off x="1628774" y="3036309"/>
            <a:ext cx="771525" cy="114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a:extLst>
              <a:ext uri="{FF2B5EF4-FFF2-40B4-BE49-F238E27FC236}">
                <a16:creationId xmlns:a16="http://schemas.microsoft.com/office/drawing/2014/main" id="{51249DC4-EA72-4601-A8C2-ADFF18769213}"/>
              </a:ext>
            </a:extLst>
          </p:cNvPr>
          <p:cNvPicPr>
            <a:picLocks noChangeAspect="1"/>
          </p:cNvPicPr>
          <p:nvPr/>
        </p:nvPicPr>
        <p:blipFill>
          <a:blip r:embed="rId2"/>
          <a:stretch>
            <a:fillRect/>
          </a:stretch>
        </p:blipFill>
        <p:spPr>
          <a:xfrm>
            <a:off x="494568" y="2762559"/>
            <a:ext cx="9250066" cy="3458058"/>
          </a:xfrm>
          <a:prstGeom prst="rect">
            <a:avLst/>
          </a:prstGeom>
        </p:spPr>
      </p:pic>
    </p:spTree>
    <p:extLst>
      <p:ext uri="{BB962C8B-B14F-4D97-AF65-F5344CB8AC3E}">
        <p14:creationId xmlns:p14="http://schemas.microsoft.com/office/powerpoint/2010/main" val="4260666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101B14-B799-4609-850A-2DE658818CD3}"/>
              </a:ext>
            </a:extLst>
          </p:cNvPr>
          <p:cNvSpPr>
            <a:spLocks noGrp="1"/>
          </p:cNvSpPr>
          <p:nvPr>
            <p:ph type="title"/>
          </p:nvPr>
        </p:nvSpPr>
        <p:spPr>
          <a:xfrm>
            <a:off x="390525" y="143436"/>
            <a:ext cx="9354109" cy="1093694"/>
          </a:xfrm>
        </p:spPr>
        <p:txBody>
          <a:bodyPr>
            <a:normAutofit fontScale="90000"/>
          </a:bodyPr>
          <a:lstStyle/>
          <a:p>
            <a:r>
              <a:rPr lang="fr-FR" dirty="0"/>
              <a:t>Etape 2 Création des salariés</a:t>
            </a:r>
            <a:br>
              <a:rPr lang="fr-FR" dirty="0"/>
            </a:br>
            <a:br>
              <a:rPr lang="fr-FR" dirty="0"/>
            </a:br>
            <a:br>
              <a:rPr lang="fr-FR" sz="1800" dirty="0"/>
            </a:br>
            <a:br>
              <a:rPr lang="fr-FR" dirty="0">
                <a:solidFill>
                  <a:schemeClr val="tx2">
                    <a:lumMod val="60000"/>
                    <a:lumOff val="40000"/>
                  </a:schemeClr>
                </a:solidFill>
              </a:rPr>
            </a:br>
            <a:br>
              <a:rPr lang="fr-FR" dirty="0"/>
            </a:br>
            <a:br>
              <a:rPr lang="fr-FR" dirty="0"/>
            </a:br>
            <a:endParaRPr lang="en-US" dirty="0"/>
          </a:p>
        </p:txBody>
      </p:sp>
      <p:sp>
        <p:nvSpPr>
          <p:cNvPr id="3" name="ZoneTexte 2">
            <a:extLst>
              <a:ext uri="{FF2B5EF4-FFF2-40B4-BE49-F238E27FC236}">
                <a16:creationId xmlns:a16="http://schemas.microsoft.com/office/drawing/2014/main" id="{0BFF6C1A-47E0-4F22-8D3C-53A59B52ABC7}"/>
              </a:ext>
            </a:extLst>
          </p:cNvPr>
          <p:cNvSpPr txBox="1"/>
          <p:nvPr/>
        </p:nvSpPr>
        <p:spPr>
          <a:xfrm>
            <a:off x="497476" y="852833"/>
            <a:ext cx="9161930" cy="2800767"/>
          </a:xfrm>
          <a:prstGeom prst="rect">
            <a:avLst/>
          </a:prstGeom>
          <a:noFill/>
        </p:spPr>
        <p:txBody>
          <a:bodyPr wrap="square" rtlCol="0">
            <a:spAutoFit/>
          </a:bodyPr>
          <a:lstStyle/>
          <a:p>
            <a:r>
              <a:rPr lang="fr-FR" sz="1400" dirty="0"/>
              <a:t>Création des salariés par import</a:t>
            </a:r>
          </a:p>
          <a:p>
            <a:endParaRPr lang="fr-FR" sz="1400" dirty="0"/>
          </a:p>
          <a:p>
            <a:r>
              <a:rPr lang="fr-FR" sz="1400" dirty="0"/>
              <a:t>Cliquez sur gérer les salariés pour ouvrir la fenêtre pop – up de gestion des salariés. Une fois la fenêtre ouverte, cliquez sur le bouton importer pour ouvrir l’écran permettant de sélectionner votre tableau à importer et déposer le fichier.</a:t>
            </a:r>
          </a:p>
          <a:p>
            <a:endParaRPr lang="fr-FR" sz="1400" dirty="0"/>
          </a:p>
          <a:p>
            <a:r>
              <a:rPr lang="fr-FR" sz="1400" dirty="0"/>
              <a:t>Lancement des contrôles sur le format du fichier. Etape 1 : si le fichier respecte les contrôles XSD, vous passez à l’étape 2. Etape 1 : si le fichier est invalide, un ou plusieurs messages d’erreur sont affichés. Ils indiquent les formats en erreur. Etape 1 : si vous cliquez sur le bouton « FERMER », l’action d’import est annulée. Les données ne seront pas importées. SI tout est ok, cliquez sur effectuer les contrôles.</a:t>
            </a:r>
          </a:p>
          <a:p>
            <a:endParaRPr lang="fr-FR" dirty="0"/>
          </a:p>
          <a:p>
            <a:endParaRPr lang="fr-FR" dirty="0"/>
          </a:p>
        </p:txBody>
      </p:sp>
      <p:sp>
        <p:nvSpPr>
          <p:cNvPr id="11" name="Rectangle 10">
            <a:extLst>
              <a:ext uri="{FF2B5EF4-FFF2-40B4-BE49-F238E27FC236}">
                <a16:creationId xmlns:a16="http://schemas.microsoft.com/office/drawing/2014/main" id="{B54FA4DA-B019-47D0-944D-3CF034691C74}"/>
              </a:ext>
            </a:extLst>
          </p:cNvPr>
          <p:cNvSpPr/>
          <p:nvPr/>
        </p:nvSpPr>
        <p:spPr>
          <a:xfrm>
            <a:off x="937521" y="4616824"/>
            <a:ext cx="1993938" cy="3693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07B2E23-4E45-4798-A540-19FE4BB11133}"/>
              </a:ext>
            </a:extLst>
          </p:cNvPr>
          <p:cNvSpPr/>
          <p:nvPr/>
        </p:nvSpPr>
        <p:spPr>
          <a:xfrm>
            <a:off x="1628774" y="3036309"/>
            <a:ext cx="771525" cy="114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988CA369-BFE1-4F49-B1D2-8EF763DFC11F}"/>
              </a:ext>
            </a:extLst>
          </p:cNvPr>
          <p:cNvPicPr>
            <a:picLocks noChangeAspect="1"/>
          </p:cNvPicPr>
          <p:nvPr/>
        </p:nvPicPr>
        <p:blipFill>
          <a:blip r:embed="rId2"/>
          <a:stretch>
            <a:fillRect/>
          </a:stretch>
        </p:blipFill>
        <p:spPr>
          <a:xfrm>
            <a:off x="1079086" y="3377303"/>
            <a:ext cx="7382905" cy="2848373"/>
          </a:xfrm>
          <a:prstGeom prst="rect">
            <a:avLst/>
          </a:prstGeom>
        </p:spPr>
      </p:pic>
      <p:sp>
        <p:nvSpPr>
          <p:cNvPr id="4" name="Ellipse 3">
            <a:extLst>
              <a:ext uri="{FF2B5EF4-FFF2-40B4-BE49-F238E27FC236}">
                <a16:creationId xmlns:a16="http://schemas.microsoft.com/office/drawing/2014/main" id="{CED5AEA1-A7DA-4F33-AE77-6B65A9C15EF2}"/>
              </a:ext>
            </a:extLst>
          </p:cNvPr>
          <p:cNvSpPr/>
          <p:nvPr/>
        </p:nvSpPr>
        <p:spPr>
          <a:xfrm>
            <a:off x="1249960" y="5637402"/>
            <a:ext cx="1560352" cy="4949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72459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101B14-B799-4609-850A-2DE658818CD3}"/>
              </a:ext>
            </a:extLst>
          </p:cNvPr>
          <p:cNvSpPr>
            <a:spLocks noGrp="1"/>
          </p:cNvSpPr>
          <p:nvPr>
            <p:ph type="title"/>
          </p:nvPr>
        </p:nvSpPr>
        <p:spPr>
          <a:xfrm>
            <a:off x="390525" y="143436"/>
            <a:ext cx="9354109" cy="1093694"/>
          </a:xfrm>
        </p:spPr>
        <p:txBody>
          <a:bodyPr>
            <a:normAutofit fontScale="90000"/>
          </a:bodyPr>
          <a:lstStyle/>
          <a:p>
            <a:r>
              <a:rPr lang="fr-FR" dirty="0"/>
              <a:t>Etape 2 Création des salariés</a:t>
            </a:r>
            <a:br>
              <a:rPr lang="fr-FR" dirty="0"/>
            </a:br>
            <a:br>
              <a:rPr lang="fr-FR" dirty="0"/>
            </a:br>
            <a:br>
              <a:rPr lang="fr-FR" sz="1800" dirty="0"/>
            </a:br>
            <a:br>
              <a:rPr lang="fr-FR" dirty="0">
                <a:solidFill>
                  <a:schemeClr val="tx2">
                    <a:lumMod val="60000"/>
                    <a:lumOff val="40000"/>
                  </a:schemeClr>
                </a:solidFill>
              </a:rPr>
            </a:br>
            <a:br>
              <a:rPr lang="fr-FR" dirty="0"/>
            </a:br>
            <a:br>
              <a:rPr lang="fr-FR" dirty="0"/>
            </a:br>
            <a:endParaRPr lang="en-US" dirty="0"/>
          </a:p>
        </p:txBody>
      </p:sp>
      <p:sp>
        <p:nvSpPr>
          <p:cNvPr id="3" name="ZoneTexte 2">
            <a:extLst>
              <a:ext uri="{FF2B5EF4-FFF2-40B4-BE49-F238E27FC236}">
                <a16:creationId xmlns:a16="http://schemas.microsoft.com/office/drawing/2014/main" id="{0BFF6C1A-47E0-4F22-8D3C-53A59B52ABC7}"/>
              </a:ext>
            </a:extLst>
          </p:cNvPr>
          <p:cNvSpPr txBox="1"/>
          <p:nvPr/>
        </p:nvSpPr>
        <p:spPr>
          <a:xfrm>
            <a:off x="486614" y="690283"/>
            <a:ext cx="9161930" cy="4370427"/>
          </a:xfrm>
          <a:prstGeom prst="rect">
            <a:avLst/>
          </a:prstGeom>
          <a:noFill/>
        </p:spPr>
        <p:txBody>
          <a:bodyPr wrap="square" rtlCol="0">
            <a:spAutoFit/>
          </a:bodyPr>
          <a:lstStyle/>
          <a:p>
            <a:r>
              <a:rPr lang="fr-FR" sz="1400" dirty="0"/>
              <a:t>Création des salariés par import</a:t>
            </a:r>
          </a:p>
          <a:p>
            <a:endParaRPr lang="fr-FR" sz="1400" dirty="0"/>
          </a:p>
          <a:p>
            <a:r>
              <a:rPr lang="fr-FR" sz="1400" dirty="0"/>
              <a:t>Lancement des contrôles sur le format du fichier. Etape 1 : si le fichier respecte les contrôles XSD, vous passez à l’étape 2. </a:t>
            </a:r>
          </a:p>
          <a:p>
            <a:endParaRPr lang="fr-FR" sz="1400" dirty="0"/>
          </a:p>
          <a:p>
            <a:r>
              <a:rPr lang="fr-FR" sz="1400" dirty="0"/>
              <a:t>Etape 1 : si le fichier est invalide, un ou plusieurs messages d’erreur sont affichés. Ils indiquent les formats en erreur. Etape 1 : si vous cliquez sur le bouton « FERMER », l’action d’import est annulée. Les données ne seront pas importées. Si tout est ok, cliquez sur effectuer les contrôles. Attention, entre chaque étape, il faut au moins laissé 10 secondes d’intervalle.</a:t>
            </a:r>
          </a:p>
          <a:p>
            <a:endParaRPr lang="fr-FR" sz="1400" dirty="0"/>
          </a:p>
          <a:p>
            <a:r>
              <a:rPr lang="fr-FR" sz="1400" dirty="0"/>
              <a:t>Etape 2 : si le fichier respecte les contrôles, vous passez à l’étape 3. Etape 2 : si les données sont invalides, un ou plusieurs messages d’erreur sont affichés. Ils indiquent les données en erreur. Pour reprendre l’import, vous devez corriger votre fichier XML, fermer la fenêtre en cliquant sur le bouton « FERMER » et reprendre depuis le début . Etape 2 : si vous cliquez sur le bouton « FERMER », l’action d’import est annulée. Les données ne seront pas importées.</a:t>
            </a:r>
          </a:p>
          <a:p>
            <a:endParaRPr lang="fr-FR" sz="1400" dirty="0"/>
          </a:p>
          <a:p>
            <a:r>
              <a:rPr lang="fr-FR" sz="1400" dirty="0"/>
              <a:t>Etape 3 : Attendez 10 secondes ou cliquez sur le bouton « ENREGISTRER » (étape 3).  Lancement de l’enregistrement des données.</a:t>
            </a:r>
          </a:p>
          <a:p>
            <a:endParaRPr lang="fr-FR" dirty="0"/>
          </a:p>
        </p:txBody>
      </p:sp>
      <p:pic>
        <p:nvPicPr>
          <p:cNvPr id="6" name="Image 5">
            <a:extLst>
              <a:ext uri="{FF2B5EF4-FFF2-40B4-BE49-F238E27FC236}">
                <a16:creationId xmlns:a16="http://schemas.microsoft.com/office/drawing/2014/main" id="{E6375BFA-C471-436E-9F42-520EB6F97EF5}"/>
              </a:ext>
            </a:extLst>
          </p:cNvPr>
          <p:cNvPicPr>
            <a:picLocks noChangeAspect="1"/>
          </p:cNvPicPr>
          <p:nvPr/>
        </p:nvPicPr>
        <p:blipFill>
          <a:blip r:embed="rId2"/>
          <a:stretch>
            <a:fillRect/>
          </a:stretch>
        </p:blipFill>
        <p:spPr>
          <a:xfrm>
            <a:off x="3063157" y="4434443"/>
            <a:ext cx="5753674" cy="2346228"/>
          </a:xfrm>
          <a:prstGeom prst="rect">
            <a:avLst/>
          </a:prstGeom>
        </p:spPr>
      </p:pic>
      <p:sp>
        <p:nvSpPr>
          <p:cNvPr id="8" name="Ellipse 7">
            <a:extLst>
              <a:ext uri="{FF2B5EF4-FFF2-40B4-BE49-F238E27FC236}">
                <a16:creationId xmlns:a16="http://schemas.microsoft.com/office/drawing/2014/main" id="{07E7567B-382F-45D6-8DD6-D0DB8E1D9934}"/>
              </a:ext>
            </a:extLst>
          </p:cNvPr>
          <p:cNvSpPr/>
          <p:nvPr/>
        </p:nvSpPr>
        <p:spPr>
          <a:xfrm>
            <a:off x="3154261" y="6249798"/>
            <a:ext cx="914400" cy="3187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89877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101B14-B799-4609-850A-2DE658818CD3}"/>
              </a:ext>
            </a:extLst>
          </p:cNvPr>
          <p:cNvSpPr>
            <a:spLocks noGrp="1"/>
          </p:cNvSpPr>
          <p:nvPr>
            <p:ph type="title"/>
          </p:nvPr>
        </p:nvSpPr>
        <p:spPr>
          <a:xfrm>
            <a:off x="390525" y="143436"/>
            <a:ext cx="9354109" cy="1093694"/>
          </a:xfrm>
        </p:spPr>
        <p:txBody>
          <a:bodyPr>
            <a:normAutofit fontScale="90000"/>
          </a:bodyPr>
          <a:lstStyle/>
          <a:p>
            <a:r>
              <a:rPr lang="fr-FR" dirty="0"/>
              <a:t>Etape 2 Création des salariés</a:t>
            </a:r>
            <a:br>
              <a:rPr lang="fr-FR" dirty="0"/>
            </a:br>
            <a:br>
              <a:rPr lang="fr-FR" dirty="0"/>
            </a:br>
            <a:br>
              <a:rPr lang="fr-FR" sz="1800" dirty="0"/>
            </a:br>
            <a:br>
              <a:rPr lang="fr-FR" dirty="0">
                <a:solidFill>
                  <a:schemeClr val="tx2">
                    <a:lumMod val="60000"/>
                    <a:lumOff val="40000"/>
                  </a:schemeClr>
                </a:solidFill>
              </a:rPr>
            </a:br>
            <a:br>
              <a:rPr lang="fr-FR" dirty="0"/>
            </a:br>
            <a:br>
              <a:rPr lang="fr-FR" dirty="0"/>
            </a:br>
            <a:endParaRPr lang="en-US" dirty="0"/>
          </a:p>
        </p:txBody>
      </p:sp>
      <p:sp>
        <p:nvSpPr>
          <p:cNvPr id="3" name="ZoneTexte 2">
            <a:extLst>
              <a:ext uri="{FF2B5EF4-FFF2-40B4-BE49-F238E27FC236}">
                <a16:creationId xmlns:a16="http://schemas.microsoft.com/office/drawing/2014/main" id="{0BFF6C1A-47E0-4F22-8D3C-53A59B52ABC7}"/>
              </a:ext>
            </a:extLst>
          </p:cNvPr>
          <p:cNvSpPr txBox="1"/>
          <p:nvPr/>
        </p:nvSpPr>
        <p:spPr>
          <a:xfrm>
            <a:off x="486614" y="690283"/>
            <a:ext cx="9161930" cy="1015663"/>
          </a:xfrm>
          <a:prstGeom prst="rect">
            <a:avLst/>
          </a:prstGeom>
          <a:noFill/>
        </p:spPr>
        <p:txBody>
          <a:bodyPr wrap="square" rtlCol="0">
            <a:spAutoFit/>
          </a:bodyPr>
          <a:lstStyle/>
          <a:p>
            <a:r>
              <a:rPr lang="fr-FR" sz="1400" dirty="0"/>
              <a:t>Création des salariés par import</a:t>
            </a:r>
          </a:p>
          <a:p>
            <a:endParaRPr lang="fr-FR" sz="1400" dirty="0"/>
          </a:p>
          <a:p>
            <a:r>
              <a:rPr lang="fr-FR" sz="1400" dirty="0"/>
              <a:t>Une fois les données enregistrées avec succès, vous pouvez fermer.</a:t>
            </a:r>
          </a:p>
          <a:p>
            <a:endParaRPr lang="fr-FR" dirty="0"/>
          </a:p>
        </p:txBody>
      </p:sp>
      <p:pic>
        <p:nvPicPr>
          <p:cNvPr id="4" name="Image 3">
            <a:extLst>
              <a:ext uri="{FF2B5EF4-FFF2-40B4-BE49-F238E27FC236}">
                <a16:creationId xmlns:a16="http://schemas.microsoft.com/office/drawing/2014/main" id="{0A46A5FF-1BD6-43DB-A3A8-047541374932}"/>
              </a:ext>
            </a:extLst>
          </p:cNvPr>
          <p:cNvPicPr>
            <a:picLocks noChangeAspect="1"/>
          </p:cNvPicPr>
          <p:nvPr/>
        </p:nvPicPr>
        <p:blipFill>
          <a:blip r:embed="rId2"/>
          <a:stretch>
            <a:fillRect/>
          </a:stretch>
        </p:blipFill>
        <p:spPr>
          <a:xfrm>
            <a:off x="1563661" y="1551834"/>
            <a:ext cx="6020411" cy="4615883"/>
          </a:xfrm>
          <a:prstGeom prst="rect">
            <a:avLst/>
          </a:prstGeom>
        </p:spPr>
      </p:pic>
    </p:spTree>
    <p:extLst>
      <p:ext uri="{BB962C8B-B14F-4D97-AF65-F5344CB8AC3E}">
        <p14:creationId xmlns:p14="http://schemas.microsoft.com/office/powerpoint/2010/main" val="3994402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101B14-B799-4609-850A-2DE658818CD3}"/>
              </a:ext>
            </a:extLst>
          </p:cNvPr>
          <p:cNvSpPr>
            <a:spLocks noGrp="1"/>
          </p:cNvSpPr>
          <p:nvPr>
            <p:ph type="title"/>
          </p:nvPr>
        </p:nvSpPr>
        <p:spPr>
          <a:xfrm>
            <a:off x="677333" y="143436"/>
            <a:ext cx="9067301" cy="546846"/>
          </a:xfrm>
        </p:spPr>
        <p:txBody>
          <a:bodyPr>
            <a:normAutofit fontScale="90000"/>
          </a:bodyPr>
          <a:lstStyle/>
          <a:p>
            <a:r>
              <a:rPr lang="fr-FR" sz="3100" dirty="0"/>
              <a:t>RAPPELS IMPORTANTS</a:t>
            </a:r>
            <a:br>
              <a:rPr lang="fr-FR" dirty="0"/>
            </a:br>
            <a:br>
              <a:rPr lang="fr-FR" dirty="0"/>
            </a:br>
            <a:br>
              <a:rPr lang="fr-FR" sz="1800" dirty="0"/>
            </a:br>
            <a:br>
              <a:rPr lang="fr-FR" dirty="0">
                <a:solidFill>
                  <a:schemeClr val="tx2">
                    <a:lumMod val="60000"/>
                    <a:lumOff val="40000"/>
                  </a:schemeClr>
                </a:solidFill>
              </a:rPr>
            </a:br>
            <a:br>
              <a:rPr lang="fr-FR" dirty="0"/>
            </a:br>
            <a:br>
              <a:rPr lang="fr-FR" dirty="0"/>
            </a:br>
            <a:endParaRPr lang="en-US" dirty="0"/>
          </a:p>
        </p:txBody>
      </p:sp>
      <p:sp>
        <p:nvSpPr>
          <p:cNvPr id="3" name="ZoneTexte 2">
            <a:extLst>
              <a:ext uri="{FF2B5EF4-FFF2-40B4-BE49-F238E27FC236}">
                <a16:creationId xmlns:a16="http://schemas.microsoft.com/office/drawing/2014/main" id="{0BFF6C1A-47E0-4F22-8D3C-53A59B52ABC7}"/>
              </a:ext>
            </a:extLst>
          </p:cNvPr>
          <p:cNvSpPr txBox="1"/>
          <p:nvPr/>
        </p:nvSpPr>
        <p:spPr>
          <a:xfrm>
            <a:off x="677333" y="797860"/>
            <a:ext cx="9161930" cy="6601807"/>
          </a:xfrm>
          <a:prstGeom prst="rect">
            <a:avLst/>
          </a:prstGeom>
          <a:noFill/>
        </p:spPr>
        <p:txBody>
          <a:bodyPr wrap="square" rtlCol="0">
            <a:spAutoFit/>
          </a:bodyPr>
          <a:lstStyle/>
          <a:p>
            <a:r>
              <a:rPr lang="fr-FR" b="1" dirty="0">
                <a:effectLst>
                  <a:outerShdw blurRad="38100" dist="38100" dir="2700000" algn="tl">
                    <a:srgbClr val="000000">
                      <a:alpha val="43137"/>
                    </a:srgbClr>
                  </a:outerShdw>
                </a:effectLst>
              </a:rPr>
              <a:t>Rappels préliminaires pour une demande d’indemnisation (DI)</a:t>
            </a:r>
            <a:r>
              <a:rPr lang="fr-FR" dirty="0"/>
              <a:t>:</a:t>
            </a:r>
          </a:p>
          <a:p>
            <a:endParaRPr lang="fr-FR" dirty="0"/>
          </a:p>
          <a:p>
            <a:pPr marL="285750" indent="-285750">
              <a:buFont typeface="Wingdings" panose="05000000000000000000" pitchFamily="2" charset="2"/>
              <a:buChar char="v"/>
            </a:pPr>
            <a:r>
              <a:rPr lang="fr-FR" dirty="0"/>
              <a:t>Chronologie  : Il est important de respecter un ordre chronologique et une cohérence entre la paie et la demande d’indemnisation. Il faut réaliser la paie de d’avril avec la rétroactivité sur mars avant de réaliser la demande d’indemnisation</a:t>
            </a:r>
          </a:p>
          <a:p>
            <a:endParaRPr lang="fr-FR" sz="900" dirty="0"/>
          </a:p>
          <a:p>
            <a:pPr marL="285750" indent="-285750">
              <a:buFont typeface="Wingdings" panose="05000000000000000000" pitchFamily="2" charset="2"/>
              <a:buChar char="v"/>
            </a:pPr>
            <a:r>
              <a:rPr lang="fr-FR" dirty="0"/>
              <a:t>Les contrôles a posteriori seront réalisés par les services de la DIRECCTE sur la base des éléments suivants :</a:t>
            </a:r>
          </a:p>
          <a:p>
            <a:pPr marL="742950" lvl="1" indent="-285750">
              <a:buFont typeface="Wingdings" panose="05000000000000000000" pitchFamily="2" charset="2"/>
              <a:buChar char="Ø"/>
            </a:pPr>
            <a:r>
              <a:rPr lang="fr-FR" dirty="0"/>
              <a:t>Bulletins de paie des salariés concernés par l’activité partielle</a:t>
            </a:r>
          </a:p>
          <a:p>
            <a:pPr marL="742950" lvl="1" indent="-285750">
              <a:buFont typeface="Wingdings" panose="05000000000000000000" pitchFamily="2" charset="2"/>
              <a:buChar char="Ø"/>
            </a:pPr>
            <a:r>
              <a:rPr lang="fr-FR" dirty="0"/>
              <a:t>Plannings</a:t>
            </a:r>
          </a:p>
          <a:p>
            <a:pPr marL="742950" lvl="1" indent="-285750">
              <a:buFont typeface="Wingdings" panose="05000000000000000000" pitchFamily="2" charset="2"/>
              <a:buChar char="Ø"/>
            </a:pPr>
            <a:r>
              <a:rPr lang="fr-FR" dirty="0"/>
              <a:t>Contrats de travail</a:t>
            </a:r>
          </a:p>
          <a:p>
            <a:pPr marL="742950" lvl="1" indent="-285750">
              <a:buFont typeface="Wingdings" panose="05000000000000000000" pitchFamily="2" charset="2"/>
              <a:buChar char="Ø"/>
            </a:pPr>
            <a:r>
              <a:rPr lang="fr-FR" dirty="0"/>
              <a:t>Calculs ayant servis à la demande d’indemnisation</a:t>
            </a:r>
          </a:p>
          <a:p>
            <a:pPr marL="285750" indent="-285750">
              <a:buFont typeface="Wingdings" panose="05000000000000000000" pitchFamily="2" charset="2"/>
              <a:buChar char="v"/>
            </a:pPr>
            <a:endParaRPr lang="fr-FR" sz="900" dirty="0"/>
          </a:p>
          <a:p>
            <a:pPr marL="285750" indent="-285750">
              <a:buFont typeface="Wingdings" panose="05000000000000000000" pitchFamily="2" charset="2"/>
              <a:buChar char="v"/>
            </a:pPr>
            <a:r>
              <a:rPr lang="fr-FR" dirty="0"/>
              <a:t>Conseil : réaliser dès maintenant un dossier activité partielle regroupant l’ensemble des éléments afin de disposer d’un dossier complet en cas de venue de la DIRECCTE</a:t>
            </a:r>
          </a:p>
          <a:p>
            <a:pPr marL="285750" indent="-285750">
              <a:buFont typeface="Wingdings" panose="05000000000000000000" pitchFamily="2" charset="2"/>
              <a:buChar char="v"/>
            </a:pPr>
            <a:endParaRPr lang="fr-FR" sz="900" dirty="0"/>
          </a:p>
          <a:p>
            <a:pPr marL="285750" indent="-285750">
              <a:buFont typeface="Wingdings" panose="05000000000000000000" pitchFamily="2" charset="2"/>
              <a:buChar char="v"/>
            </a:pPr>
            <a:r>
              <a:rPr lang="fr-FR" dirty="0"/>
              <a:t>Sanction en cas de fraude</a:t>
            </a:r>
          </a:p>
          <a:p>
            <a:pPr marL="742950" lvl="1" indent="-285750">
              <a:buFont typeface="Wingdings" panose="05000000000000000000" pitchFamily="2" charset="2"/>
              <a:buChar char="Ø"/>
            </a:pPr>
            <a:r>
              <a:rPr lang="fr-FR" dirty="0"/>
              <a:t>Peine pouvant aller jusqu’à </a:t>
            </a:r>
            <a:r>
              <a:rPr lang="fr-FR" u="sng" dirty="0">
                <a:solidFill>
                  <a:srgbClr val="FF0000"/>
                </a:solidFill>
              </a:rPr>
              <a:t>2 ans d’emprisonnement</a:t>
            </a:r>
          </a:p>
          <a:p>
            <a:pPr marL="742950" lvl="1" indent="-285750">
              <a:buFont typeface="Wingdings" panose="05000000000000000000" pitchFamily="2" charset="2"/>
              <a:buChar char="Ø"/>
            </a:pPr>
            <a:r>
              <a:rPr lang="fr-FR" dirty="0"/>
              <a:t>30 000 € d’amende</a:t>
            </a:r>
          </a:p>
          <a:p>
            <a:pPr marL="742950" lvl="1" indent="-285750">
              <a:buFont typeface="Wingdings" panose="05000000000000000000" pitchFamily="2" charset="2"/>
              <a:buChar char="Ø"/>
            </a:pPr>
            <a:r>
              <a:rPr lang="fr-FR" u="sng" dirty="0">
                <a:solidFill>
                  <a:srgbClr val="FF0000"/>
                </a:solidFill>
              </a:rPr>
              <a:t>Impossibilité de bénéficier pendant 5 ans des aides relatives à l’emploi </a:t>
            </a:r>
            <a:r>
              <a:rPr lang="fr-FR" dirty="0"/>
              <a:t>(pas de CAE)</a:t>
            </a:r>
          </a:p>
          <a:p>
            <a:pPr marL="742950" lvl="1" indent="-285750">
              <a:buFont typeface="Wingdings" panose="05000000000000000000" pitchFamily="2" charset="2"/>
              <a:buChar char="Ø"/>
            </a:pPr>
            <a:r>
              <a:rPr lang="fr-FR" dirty="0"/>
              <a:t>Remboursement des sommes perçues au titre de l’indemnisation</a:t>
            </a:r>
          </a:p>
          <a:p>
            <a:pPr lvl="1"/>
            <a:endParaRPr lang="fr-FR" dirty="0"/>
          </a:p>
          <a:p>
            <a:endParaRPr lang="fr-FR" dirty="0"/>
          </a:p>
          <a:p>
            <a:endParaRPr lang="fr-FR" dirty="0"/>
          </a:p>
        </p:txBody>
      </p:sp>
    </p:spTree>
    <p:extLst>
      <p:ext uri="{BB962C8B-B14F-4D97-AF65-F5344CB8AC3E}">
        <p14:creationId xmlns:p14="http://schemas.microsoft.com/office/powerpoint/2010/main" val="29833917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101B14-B799-4609-850A-2DE658818CD3}"/>
              </a:ext>
            </a:extLst>
          </p:cNvPr>
          <p:cNvSpPr>
            <a:spLocks noGrp="1"/>
          </p:cNvSpPr>
          <p:nvPr>
            <p:ph type="title"/>
          </p:nvPr>
        </p:nvSpPr>
        <p:spPr>
          <a:xfrm>
            <a:off x="390525" y="143436"/>
            <a:ext cx="9354109" cy="1093694"/>
          </a:xfrm>
        </p:spPr>
        <p:txBody>
          <a:bodyPr>
            <a:normAutofit fontScale="90000"/>
          </a:bodyPr>
          <a:lstStyle/>
          <a:p>
            <a:r>
              <a:rPr lang="fr-FR" dirty="0"/>
              <a:t>Etape 2 Création des salariés</a:t>
            </a:r>
            <a:br>
              <a:rPr lang="fr-FR" dirty="0"/>
            </a:br>
            <a:br>
              <a:rPr lang="fr-FR" dirty="0"/>
            </a:br>
            <a:br>
              <a:rPr lang="fr-FR" sz="1800" dirty="0"/>
            </a:br>
            <a:br>
              <a:rPr lang="fr-FR" dirty="0">
                <a:solidFill>
                  <a:schemeClr val="tx2">
                    <a:lumMod val="60000"/>
                    <a:lumOff val="40000"/>
                  </a:schemeClr>
                </a:solidFill>
              </a:rPr>
            </a:br>
            <a:br>
              <a:rPr lang="fr-FR" dirty="0"/>
            </a:br>
            <a:br>
              <a:rPr lang="fr-FR" dirty="0"/>
            </a:br>
            <a:endParaRPr lang="en-US" dirty="0"/>
          </a:p>
        </p:txBody>
      </p:sp>
      <p:sp>
        <p:nvSpPr>
          <p:cNvPr id="3" name="ZoneTexte 2">
            <a:extLst>
              <a:ext uri="{FF2B5EF4-FFF2-40B4-BE49-F238E27FC236}">
                <a16:creationId xmlns:a16="http://schemas.microsoft.com/office/drawing/2014/main" id="{0BFF6C1A-47E0-4F22-8D3C-53A59B52ABC7}"/>
              </a:ext>
            </a:extLst>
          </p:cNvPr>
          <p:cNvSpPr txBox="1"/>
          <p:nvPr/>
        </p:nvSpPr>
        <p:spPr>
          <a:xfrm>
            <a:off x="486614" y="690283"/>
            <a:ext cx="9161930" cy="1015663"/>
          </a:xfrm>
          <a:prstGeom prst="rect">
            <a:avLst/>
          </a:prstGeom>
          <a:noFill/>
        </p:spPr>
        <p:txBody>
          <a:bodyPr wrap="square" rtlCol="0">
            <a:spAutoFit/>
          </a:bodyPr>
          <a:lstStyle/>
          <a:p>
            <a:r>
              <a:rPr lang="fr-FR" sz="1400" dirty="0"/>
              <a:t>Création des salariés par import</a:t>
            </a:r>
          </a:p>
          <a:p>
            <a:endParaRPr lang="fr-FR" sz="1400" dirty="0"/>
          </a:p>
          <a:p>
            <a:r>
              <a:rPr lang="fr-FR" sz="1400" dirty="0"/>
              <a:t>En cas d’erreur, il faut vous reporter à la fiche 25 saisie DI import des salariés</a:t>
            </a:r>
          </a:p>
          <a:p>
            <a:endParaRPr lang="fr-FR" dirty="0"/>
          </a:p>
        </p:txBody>
      </p:sp>
      <p:pic>
        <p:nvPicPr>
          <p:cNvPr id="4" name="Image 3">
            <a:extLst>
              <a:ext uri="{FF2B5EF4-FFF2-40B4-BE49-F238E27FC236}">
                <a16:creationId xmlns:a16="http://schemas.microsoft.com/office/drawing/2014/main" id="{0A46A5FF-1BD6-43DB-A3A8-047541374932}"/>
              </a:ext>
            </a:extLst>
          </p:cNvPr>
          <p:cNvPicPr>
            <a:picLocks noChangeAspect="1"/>
          </p:cNvPicPr>
          <p:nvPr/>
        </p:nvPicPr>
        <p:blipFill>
          <a:blip r:embed="rId3"/>
          <a:stretch>
            <a:fillRect/>
          </a:stretch>
        </p:blipFill>
        <p:spPr>
          <a:xfrm>
            <a:off x="1563661" y="1551834"/>
            <a:ext cx="6020411" cy="4615883"/>
          </a:xfrm>
          <a:prstGeom prst="rect">
            <a:avLst/>
          </a:prstGeom>
        </p:spPr>
      </p:pic>
      <p:graphicFrame>
        <p:nvGraphicFramePr>
          <p:cNvPr id="5" name="Objet 4">
            <a:extLst>
              <a:ext uri="{FF2B5EF4-FFF2-40B4-BE49-F238E27FC236}">
                <a16:creationId xmlns:a16="http://schemas.microsoft.com/office/drawing/2014/main" id="{DE463CC3-B78D-4CC8-A6AB-E1D611142320}"/>
              </a:ext>
            </a:extLst>
          </p:cNvPr>
          <p:cNvGraphicFramePr>
            <a:graphicFrameLocks noChangeAspect="1"/>
          </p:cNvGraphicFramePr>
          <p:nvPr>
            <p:extLst>
              <p:ext uri="{D42A27DB-BD31-4B8C-83A1-F6EECF244321}">
                <p14:modId xmlns:p14="http://schemas.microsoft.com/office/powerpoint/2010/main" val="1307811424"/>
              </p:ext>
            </p:extLst>
          </p:nvPr>
        </p:nvGraphicFramePr>
        <p:xfrm>
          <a:off x="6880429" y="954745"/>
          <a:ext cx="3101975" cy="439737"/>
        </p:xfrm>
        <a:graphic>
          <a:graphicData uri="http://schemas.openxmlformats.org/presentationml/2006/ole">
            <mc:AlternateContent xmlns:mc="http://schemas.openxmlformats.org/markup-compatibility/2006">
              <mc:Choice xmlns:v="urn:schemas-microsoft-com:vml" Requires="v">
                <p:oleObj spid="_x0000_s2049" name="Objet d’environnement du Gestionnaire de liaisons" showAsIcon="1" r:id="rId4" imgW="3102480" imgH="439560" progId="Package">
                  <p:embed/>
                </p:oleObj>
              </mc:Choice>
              <mc:Fallback>
                <p:oleObj name="Objet d’environnement du Gestionnaire de liaisons" showAsIcon="1" r:id="rId4" imgW="3102480" imgH="439560" progId="Package">
                  <p:embed/>
                  <p:pic>
                    <p:nvPicPr>
                      <p:cNvPr id="5" name="Objet 4">
                        <a:extLst>
                          <a:ext uri="{FF2B5EF4-FFF2-40B4-BE49-F238E27FC236}">
                            <a16:creationId xmlns:a16="http://schemas.microsoft.com/office/drawing/2014/main" id="{DE463CC3-B78D-4CC8-A6AB-E1D611142320}"/>
                          </a:ext>
                        </a:extLst>
                      </p:cNvPr>
                      <p:cNvPicPr/>
                      <p:nvPr/>
                    </p:nvPicPr>
                    <p:blipFill>
                      <a:blip r:embed="rId5"/>
                      <a:stretch>
                        <a:fillRect/>
                      </a:stretch>
                    </p:blipFill>
                    <p:spPr>
                      <a:xfrm>
                        <a:off x="6880429" y="954745"/>
                        <a:ext cx="3101975" cy="439737"/>
                      </a:xfrm>
                      <a:prstGeom prst="rect">
                        <a:avLst/>
                      </a:prstGeom>
                    </p:spPr>
                  </p:pic>
                </p:oleObj>
              </mc:Fallback>
            </mc:AlternateContent>
          </a:graphicData>
        </a:graphic>
      </p:graphicFrame>
    </p:spTree>
    <p:extLst>
      <p:ext uri="{BB962C8B-B14F-4D97-AF65-F5344CB8AC3E}">
        <p14:creationId xmlns:p14="http://schemas.microsoft.com/office/powerpoint/2010/main" val="23833336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101B14-B799-4609-850A-2DE658818CD3}"/>
              </a:ext>
            </a:extLst>
          </p:cNvPr>
          <p:cNvSpPr>
            <a:spLocks noGrp="1"/>
          </p:cNvSpPr>
          <p:nvPr>
            <p:ph type="title"/>
          </p:nvPr>
        </p:nvSpPr>
        <p:spPr>
          <a:xfrm>
            <a:off x="390525" y="143436"/>
            <a:ext cx="9354109" cy="1093694"/>
          </a:xfrm>
        </p:spPr>
        <p:txBody>
          <a:bodyPr>
            <a:normAutofit fontScale="90000"/>
          </a:bodyPr>
          <a:lstStyle/>
          <a:p>
            <a:r>
              <a:rPr lang="fr-FR" sz="2700" dirty="0"/>
              <a:t>Etape 3 AJOUTER LES SALARIES A LA DI</a:t>
            </a:r>
            <a:br>
              <a:rPr lang="fr-FR" dirty="0"/>
            </a:br>
            <a:br>
              <a:rPr lang="fr-FR" dirty="0"/>
            </a:br>
            <a:br>
              <a:rPr lang="fr-FR" sz="1800" dirty="0"/>
            </a:br>
            <a:br>
              <a:rPr lang="fr-FR" dirty="0">
                <a:solidFill>
                  <a:schemeClr val="tx2">
                    <a:lumMod val="60000"/>
                    <a:lumOff val="40000"/>
                  </a:schemeClr>
                </a:solidFill>
              </a:rPr>
            </a:br>
            <a:br>
              <a:rPr lang="fr-FR" dirty="0"/>
            </a:br>
            <a:br>
              <a:rPr lang="fr-FR" dirty="0"/>
            </a:br>
            <a:endParaRPr lang="en-US" dirty="0"/>
          </a:p>
        </p:txBody>
      </p:sp>
      <p:sp>
        <p:nvSpPr>
          <p:cNvPr id="3" name="ZoneTexte 2">
            <a:extLst>
              <a:ext uri="{FF2B5EF4-FFF2-40B4-BE49-F238E27FC236}">
                <a16:creationId xmlns:a16="http://schemas.microsoft.com/office/drawing/2014/main" id="{0BFF6C1A-47E0-4F22-8D3C-53A59B52ABC7}"/>
              </a:ext>
            </a:extLst>
          </p:cNvPr>
          <p:cNvSpPr txBox="1"/>
          <p:nvPr/>
        </p:nvSpPr>
        <p:spPr>
          <a:xfrm>
            <a:off x="390525" y="891129"/>
            <a:ext cx="10573309" cy="923330"/>
          </a:xfrm>
          <a:prstGeom prst="rect">
            <a:avLst/>
          </a:prstGeom>
          <a:noFill/>
        </p:spPr>
        <p:txBody>
          <a:bodyPr wrap="square" rtlCol="0">
            <a:spAutoFit/>
          </a:bodyPr>
          <a:lstStyle/>
          <a:p>
            <a:pPr lvl="0"/>
            <a:endParaRPr lang="fr-FR" dirty="0"/>
          </a:p>
          <a:p>
            <a:pPr lvl="0"/>
            <a:r>
              <a:rPr lang="fr-FR" dirty="0"/>
              <a:t> </a:t>
            </a:r>
          </a:p>
          <a:p>
            <a:pPr lvl="0"/>
            <a:endParaRPr lang="fr-FR" dirty="0"/>
          </a:p>
        </p:txBody>
      </p:sp>
      <p:pic>
        <p:nvPicPr>
          <p:cNvPr id="4101" name="Image 93">
            <a:extLst>
              <a:ext uri="{FF2B5EF4-FFF2-40B4-BE49-F238E27FC236}">
                <a16:creationId xmlns:a16="http://schemas.microsoft.com/office/drawing/2014/main" id="{CB5A7CDC-145C-4A18-BE05-DE6AAD34B7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0311" y="5097838"/>
            <a:ext cx="1516063" cy="258762"/>
          </a:xfrm>
          <a:prstGeom prst="rect">
            <a:avLst/>
          </a:prstGeom>
          <a:noFill/>
          <a:extLst>
            <a:ext uri="{909E8E84-426E-40DD-AFC4-6F175D3DCCD1}">
              <a14:hiddenFill xmlns:a14="http://schemas.microsoft.com/office/drawing/2010/main">
                <a:solidFill>
                  <a:srgbClr val="FFFFFF"/>
                </a:solidFill>
              </a14:hiddenFill>
            </a:ext>
          </a:extLst>
        </p:spPr>
      </p:pic>
      <p:sp>
        <p:nvSpPr>
          <p:cNvPr id="15" name="Ellipse 14">
            <a:extLst>
              <a:ext uri="{FF2B5EF4-FFF2-40B4-BE49-F238E27FC236}">
                <a16:creationId xmlns:a16="http://schemas.microsoft.com/office/drawing/2014/main" id="{0212C6C6-3C88-45E6-B1CF-95413A46D318}"/>
              </a:ext>
            </a:extLst>
          </p:cNvPr>
          <p:cNvSpPr/>
          <p:nvPr/>
        </p:nvSpPr>
        <p:spPr>
          <a:xfrm>
            <a:off x="3381375" y="8399145"/>
            <a:ext cx="1428750" cy="419100"/>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Rectangle 7">
            <a:extLst>
              <a:ext uri="{FF2B5EF4-FFF2-40B4-BE49-F238E27FC236}">
                <a16:creationId xmlns:a16="http://schemas.microsoft.com/office/drawing/2014/main" id="{5B304399-9C5D-4CDD-96E8-22A02D060879}"/>
              </a:ext>
            </a:extLst>
          </p:cNvPr>
          <p:cNvSpPr>
            <a:spLocks noChangeArrowheads="1"/>
          </p:cNvSpPr>
          <p:nvPr/>
        </p:nvSpPr>
        <p:spPr bwMode="auto">
          <a:xfrm>
            <a:off x="390525" y="822422"/>
            <a:ext cx="4367142" cy="127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en-US" sz="1600" b="1" i="0" u="sng" strike="noStrike" cap="none" normalizeH="0" baseline="0" dirty="0">
                <a:ln>
                  <a:noFill/>
                </a:ln>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rPr>
              <a:t>VIA la fenêtre de gestion des salariés</a:t>
            </a:r>
          </a:p>
          <a:p>
            <a:pPr marL="0" marR="0" lvl="0" indent="0" algn="l" defTabSz="914400" rtl="0" eaLnBrk="0" fontAlgn="base" latinLnBrk="0" hangingPunct="0">
              <a:lnSpc>
                <a:spcPct val="100000"/>
              </a:lnSpc>
              <a:spcBef>
                <a:spcPct val="0"/>
              </a:spcBef>
              <a:spcAft>
                <a:spcPct val="0"/>
              </a:spcAft>
              <a:buClrTx/>
              <a:buSzTx/>
              <a:buFontTx/>
              <a:buChar char="•"/>
              <a:tabLst/>
            </a:pPr>
            <a:endParaRPr lang="fr-FR" altLang="en-US" sz="1600" b="1" u="sng" dirty="0">
              <a:solidFill>
                <a:srgbClr val="002060"/>
              </a:solidFill>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1100" b="0" i="0" u="none" strike="noStrike" cap="none" normalizeH="0" baseline="0" dirty="0">
                <a:ln>
                  <a:noFill/>
                </a:ln>
                <a:solidFill>
                  <a:srgbClr val="002060"/>
                </a:solidFill>
                <a:effectLst/>
                <a:latin typeface="Calibri" panose="020F0502020204030204" pitchFamily="34" charset="0"/>
                <a:ea typeface="Calibri" panose="020F0502020204030204" pitchFamily="34" charset="0"/>
                <a:cs typeface="Calibri" panose="020F0502020204030204" pitchFamily="34" charset="0"/>
              </a:rPr>
              <a: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11">
            <a:extLst>
              <a:ext uri="{FF2B5EF4-FFF2-40B4-BE49-F238E27FC236}">
                <a16:creationId xmlns:a16="http://schemas.microsoft.com/office/drawing/2014/main" id="{60995813-C63E-4FBA-BDA1-589081D5198E}"/>
              </a:ext>
            </a:extLst>
          </p:cNvPr>
          <p:cNvSpPr>
            <a:spLocks noChangeArrowheads="1"/>
          </p:cNvSpPr>
          <p:nvPr/>
        </p:nvSpPr>
        <p:spPr bwMode="auto">
          <a:xfrm>
            <a:off x="450850" y="5568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12">
            <a:extLst>
              <a:ext uri="{FF2B5EF4-FFF2-40B4-BE49-F238E27FC236}">
                <a16:creationId xmlns:a16="http://schemas.microsoft.com/office/drawing/2014/main" id="{E0B328B8-8DE4-4AD4-AB7D-FD2D47024A28}"/>
              </a:ext>
            </a:extLst>
          </p:cNvPr>
          <p:cNvSpPr>
            <a:spLocks noChangeArrowheads="1"/>
          </p:cNvSpPr>
          <p:nvPr/>
        </p:nvSpPr>
        <p:spPr bwMode="auto">
          <a:xfrm>
            <a:off x="323850" y="556895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a:extLst>
              <a:ext uri="{FF2B5EF4-FFF2-40B4-BE49-F238E27FC236}">
                <a16:creationId xmlns:a16="http://schemas.microsoft.com/office/drawing/2014/main" id="{42973918-2C02-4296-95C6-E9255CD81AB7}"/>
              </a:ext>
            </a:extLst>
          </p:cNvPr>
          <p:cNvSpPr>
            <a:spLocks noChangeArrowheads="1"/>
          </p:cNvSpPr>
          <p:nvPr/>
        </p:nvSpPr>
        <p:spPr bwMode="auto">
          <a:xfrm>
            <a:off x="323850" y="6186488"/>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0">
            <a:extLst>
              <a:ext uri="{FF2B5EF4-FFF2-40B4-BE49-F238E27FC236}">
                <a16:creationId xmlns:a16="http://schemas.microsoft.com/office/drawing/2014/main" id="{27C0F8AB-FC31-4CD0-920E-69C39FD56A63}"/>
              </a:ext>
            </a:extLst>
          </p:cNvPr>
          <p:cNvSpPr/>
          <p:nvPr/>
        </p:nvSpPr>
        <p:spPr>
          <a:xfrm>
            <a:off x="390525" y="4233461"/>
            <a:ext cx="9273592" cy="1169551"/>
          </a:xfrm>
          <a:prstGeom prst="rect">
            <a:avLst/>
          </a:prstGeom>
        </p:spPr>
        <p:txBody>
          <a:bodyPr wrap="square">
            <a:spAutoFit/>
          </a:bodyPr>
          <a:lstStyle/>
          <a:p>
            <a:r>
              <a:rPr lang="fr-FR" sz="1400" dirty="0"/>
              <a:t>① Cliquez sur le bouton « Gérer » les salariés de la fenêtre pop-up de gestion des salariés. </a:t>
            </a:r>
          </a:p>
          <a:p>
            <a:endParaRPr lang="fr-FR" sz="1400" dirty="0"/>
          </a:p>
          <a:p>
            <a:r>
              <a:rPr lang="fr-FR" sz="1400" dirty="0"/>
              <a:t>② Cochez le(s) salarié(s) à insérer à la DI, à l’aide de la coche située sur la gauche de chaque ligne du tableau</a:t>
            </a:r>
          </a:p>
          <a:p>
            <a:endParaRPr lang="fr-FR" sz="1400" dirty="0"/>
          </a:p>
          <a:p>
            <a:r>
              <a:rPr lang="fr-FR" sz="1400" dirty="0"/>
              <a:t>③ Cliquez sur le bouton</a:t>
            </a:r>
            <a:endParaRPr lang="en-US" sz="1400" dirty="0"/>
          </a:p>
        </p:txBody>
      </p:sp>
      <p:pic>
        <p:nvPicPr>
          <p:cNvPr id="12" name="Image 11">
            <a:extLst>
              <a:ext uri="{FF2B5EF4-FFF2-40B4-BE49-F238E27FC236}">
                <a16:creationId xmlns:a16="http://schemas.microsoft.com/office/drawing/2014/main" id="{7DFA35C2-D249-4FEF-9852-BCD87C4D3220}"/>
              </a:ext>
            </a:extLst>
          </p:cNvPr>
          <p:cNvPicPr>
            <a:picLocks noChangeAspect="1"/>
          </p:cNvPicPr>
          <p:nvPr/>
        </p:nvPicPr>
        <p:blipFill>
          <a:blip r:embed="rId3"/>
          <a:stretch>
            <a:fillRect/>
          </a:stretch>
        </p:blipFill>
        <p:spPr>
          <a:xfrm>
            <a:off x="323850" y="1148879"/>
            <a:ext cx="9639302" cy="2988931"/>
          </a:xfrm>
          <a:prstGeom prst="rect">
            <a:avLst/>
          </a:prstGeom>
        </p:spPr>
      </p:pic>
    </p:spTree>
    <p:extLst>
      <p:ext uri="{BB962C8B-B14F-4D97-AF65-F5344CB8AC3E}">
        <p14:creationId xmlns:p14="http://schemas.microsoft.com/office/powerpoint/2010/main" val="20860526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101B14-B799-4609-850A-2DE658818CD3}"/>
              </a:ext>
            </a:extLst>
          </p:cNvPr>
          <p:cNvSpPr>
            <a:spLocks noGrp="1"/>
          </p:cNvSpPr>
          <p:nvPr>
            <p:ph type="title"/>
          </p:nvPr>
        </p:nvSpPr>
        <p:spPr>
          <a:xfrm>
            <a:off x="390525" y="143436"/>
            <a:ext cx="9354109" cy="1093694"/>
          </a:xfrm>
        </p:spPr>
        <p:txBody>
          <a:bodyPr>
            <a:normAutofit fontScale="90000"/>
          </a:bodyPr>
          <a:lstStyle/>
          <a:p>
            <a:r>
              <a:rPr lang="fr-FR" sz="2700" dirty="0"/>
              <a:t>Etape 3 AJOUTER LES SALARIES A LA DI</a:t>
            </a:r>
            <a:br>
              <a:rPr lang="fr-FR" dirty="0"/>
            </a:br>
            <a:br>
              <a:rPr lang="fr-FR" dirty="0"/>
            </a:br>
            <a:br>
              <a:rPr lang="fr-FR" sz="1800" dirty="0"/>
            </a:br>
            <a:br>
              <a:rPr lang="fr-FR" dirty="0">
                <a:solidFill>
                  <a:schemeClr val="tx2">
                    <a:lumMod val="60000"/>
                    <a:lumOff val="40000"/>
                  </a:schemeClr>
                </a:solidFill>
              </a:rPr>
            </a:br>
            <a:br>
              <a:rPr lang="fr-FR" dirty="0"/>
            </a:br>
            <a:br>
              <a:rPr lang="fr-FR" dirty="0"/>
            </a:br>
            <a:endParaRPr lang="en-US" dirty="0"/>
          </a:p>
        </p:txBody>
      </p:sp>
      <p:sp>
        <p:nvSpPr>
          <p:cNvPr id="3" name="ZoneTexte 2">
            <a:extLst>
              <a:ext uri="{FF2B5EF4-FFF2-40B4-BE49-F238E27FC236}">
                <a16:creationId xmlns:a16="http://schemas.microsoft.com/office/drawing/2014/main" id="{0BFF6C1A-47E0-4F22-8D3C-53A59B52ABC7}"/>
              </a:ext>
            </a:extLst>
          </p:cNvPr>
          <p:cNvSpPr txBox="1"/>
          <p:nvPr/>
        </p:nvSpPr>
        <p:spPr>
          <a:xfrm>
            <a:off x="390525" y="891129"/>
            <a:ext cx="10573309" cy="923330"/>
          </a:xfrm>
          <a:prstGeom prst="rect">
            <a:avLst/>
          </a:prstGeom>
          <a:noFill/>
        </p:spPr>
        <p:txBody>
          <a:bodyPr wrap="square" rtlCol="0">
            <a:spAutoFit/>
          </a:bodyPr>
          <a:lstStyle/>
          <a:p>
            <a:pPr lvl="0"/>
            <a:endParaRPr lang="fr-FR" dirty="0"/>
          </a:p>
          <a:p>
            <a:pPr lvl="0"/>
            <a:r>
              <a:rPr lang="fr-FR" dirty="0"/>
              <a:t> </a:t>
            </a:r>
          </a:p>
          <a:p>
            <a:pPr lvl="0"/>
            <a:endParaRPr lang="fr-FR" dirty="0"/>
          </a:p>
        </p:txBody>
      </p:sp>
      <p:pic>
        <p:nvPicPr>
          <p:cNvPr id="4101" name="Image 93">
            <a:extLst>
              <a:ext uri="{FF2B5EF4-FFF2-40B4-BE49-F238E27FC236}">
                <a16:creationId xmlns:a16="http://schemas.microsoft.com/office/drawing/2014/main" id="{CB5A7CDC-145C-4A18-BE05-DE6AAD34B7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3999" y="3844451"/>
            <a:ext cx="1516063" cy="25876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7">
            <a:extLst>
              <a:ext uri="{FF2B5EF4-FFF2-40B4-BE49-F238E27FC236}">
                <a16:creationId xmlns:a16="http://schemas.microsoft.com/office/drawing/2014/main" id="{5B304399-9C5D-4CDD-96E8-22A02D060879}"/>
              </a:ext>
            </a:extLst>
          </p:cNvPr>
          <p:cNvSpPr>
            <a:spLocks noChangeArrowheads="1"/>
          </p:cNvSpPr>
          <p:nvPr/>
        </p:nvSpPr>
        <p:spPr bwMode="auto">
          <a:xfrm>
            <a:off x="390525" y="822422"/>
            <a:ext cx="4367142" cy="127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en-US" sz="1600" b="1" i="0" u="sng" strike="noStrike" cap="none" normalizeH="0" baseline="0" dirty="0">
                <a:ln>
                  <a:noFill/>
                </a:ln>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rPr>
              <a:t>VIA la fenêtre de gestion des salariés</a:t>
            </a:r>
          </a:p>
          <a:p>
            <a:pPr marL="0" marR="0" lvl="0" indent="0" algn="l" defTabSz="914400" rtl="0" eaLnBrk="0" fontAlgn="base" latinLnBrk="0" hangingPunct="0">
              <a:lnSpc>
                <a:spcPct val="100000"/>
              </a:lnSpc>
              <a:spcBef>
                <a:spcPct val="0"/>
              </a:spcBef>
              <a:spcAft>
                <a:spcPct val="0"/>
              </a:spcAft>
              <a:buClrTx/>
              <a:buSzTx/>
              <a:buFontTx/>
              <a:buChar char="•"/>
              <a:tabLst/>
            </a:pPr>
            <a:endParaRPr lang="fr-FR" altLang="en-US" sz="1600" b="1" u="sng" dirty="0">
              <a:solidFill>
                <a:srgbClr val="002060"/>
              </a:solidFill>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1100" b="0" i="0" u="none" strike="noStrike" cap="none" normalizeH="0" baseline="0" dirty="0">
                <a:ln>
                  <a:noFill/>
                </a:ln>
                <a:solidFill>
                  <a:srgbClr val="002060"/>
                </a:solidFill>
                <a:effectLst/>
                <a:latin typeface="Calibri" panose="020F0502020204030204" pitchFamily="34" charset="0"/>
                <a:ea typeface="Calibri" panose="020F0502020204030204" pitchFamily="34" charset="0"/>
                <a:cs typeface="Calibri" panose="020F0502020204030204" pitchFamily="34" charset="0"/>
              </a:rPr>
              <a: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11">
            <a:extLst>
              <a:ext uri="{FF2B5EF4-FFF2-40B4-BE49-F238E27FC236}">
                <a16:creationId xmlns:a16="http://schemas.microsoft.com/office/drawing/2014/main" id="{60995813-C63E-4FBA-BDA1-589081D5198E}"/>
              </a:ext>
            </a:extLst>
          </p:cNvPr>
          <p:cNvSpPr>
            <a:spLocks noChangeArrowheads="1"/>
          </p:cNvSpPr>
          <p:nvPr/>
        </p:nvSpPr>
        <p:spPr bwMode="auto">
          <a:xfrm>
            <a:off x="450850" y="5568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12">
            <a:extLst>
              <a:ext uri="{FF2B5EF4-FFF2-40B4-BE49-F238E27FC236}">
                <a16:creationId xmlns:a16="http://schemas.microsoft.com/office/drawing/2014/main" id="{E0B328B8-8DE4-4AD4-AB7D-FD2D47024A28}"/>
              </a:ext>
            </a:extLst>
          </p:cNvPr>
          <p:cNvSpPr>
            <a:spLocks noChangeArrowheads="1"/>
          </p:cNvSpPr>
          <p:nvPr/>
        </p:nvSpPr>
        <p:spPr bwMode="auto">
          <a:xfrm>
            <a:off x="323850" y="556895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a:extLst>
              <a:ext uri="{FF2B5EF4-FFF2-40B4-BE49-F238E27FC236}">
                <a16:creationId xmlns:a16="http://schemas.microsoft.com/office/drawing/2014/main" id="{42973918-2C02-4296-95C6-E9255CD81AB7}"/>
              </a:ext>
            </a:extLst>
          </p:cNvPr>
          <p:cNvSpPr>
            <a:spLocks noChangeArrowheads="1"/>
          </p:cNvSpPr>
          <p:nvPr/>
        </p:nvSpPr>
        <p:spPr bwMode="auto">
          <a:xfrm>
            <a:off x="323850" y="6186488"/>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0">
            <a:extLst>
              <a:ext uri="{FF2B5EF4-FFF2-40B4-BE49-F238E27FC236}">
                <a16:creationId xmlns:a16="http://schemas.microsoft.com/office/drawing/2014/main" id="{27C0F8AB-FC31-4CD0-920E-69C39FD56A63}"/>
              </a:ext>
            </a:extLst>
          </p:cNvPr>
          <p:cNvSpPr/>
          <p:nvPr/>
        </p:nvSpPr>
        <p:spPr>
          <a:xfrm>
            <a:off x="6261894" y="1898528"/>
            <a:ext cx="4960121" cy="2308324"/>
          </a:xfrm>
          <a:prstGeom prst="rect">
            <a:avLst/>
          </a:prstGeom>
        </p:spPr>
        <p:txBody>
          <a:bodyPr wrap="square">
            <a:spAutoFit/>
          </a:bodyPr>
          <a:lstStyle/>
          <a:p>
            <a:r>
              <a:rPr lang="fr-FR" dirty="0"/>
              <a:t>① Affichage de la fenêtre pop-up de gestion des salariés. </a:t>
            </a:r>
          </a:p>
          <a:p>
            <a:endParaRPr lang="fr-FR" dirty="0"/>
          </a:p>
          <a:p>
            <a:r>
              <a:rPr lang="fr-FR" dirty="0"/>
              <a:t>② Cochez le(s) salarié(s) à insérer à la DI, à l’aide de la coche située sur la gauche de chaque ligne du tableau</a:t>
            </a:r>
          </a:p>
          <a:p>
            <a:endParaRPr lang="fr-FR" dirty="0"/>
          </a:p>
          <a:p>
            <a:r>
              <a:rPr lang="fr-FR" dirty="0"/>
              <a:t>③ Cliquez sur le bouton</a:t>
            </a:r>
            <a:endParaRPr lang="en-US" dirty="0"/>
          </a:p>
        </p:txBody>
      </p:sp>
      <p:pic>
        <p:nvPicPr>
          <p:cNvPr id="16" name="Image 15">
            <a:extLst>
              <a:ext uri="{FF2B5EF4-FFF2-40B4-BE49-F238E27FC236}">
                <a16:creationId xmlns:a16="http://schemas.microsoft.com/office/drawing/2014/main" id="{C56F1B07-9189-49CA-830D-EB32C1283C7E}"/>
              </a:ext>
            </a:extLst>
          </p:cNvPr>
          <p:cNvPicPr>
            <a:picLocks noChangeAspect="1"/>
          </p:cNvPicPr>
          <p:nvPr/>
        </p:nvPicPr>
        <p:blipFill>
          <a:blip r:embed="rId3"/>
          <a:stretch>
            <a:fillRect/>
          </a:stretch>
        </p:blipFill>
        <p:spPr>
          <a:xfrm>
            <a:off x="450850" y="1650602"/>
            <a:ext cx="5638201" cy="3988196"/>
          </a:xfrm>
          <a:prstGeom prst="rect">
            <a:avLst/>
          </a:prstGeom>
        </p:spPr>
      </p:pic>
    </p:spTree>
    <p:extLst>
      <p:ext uri="{BB962C8B-B14F-4D97-AF65-F5344CB8AC3E}">
        <p14:creationId xmlns:p14="http://schemas.microsoft.com/office/powerpoint/2010/main" val="770807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101B14-B799-4609-850A-2DE658818CD3}"/>
              </a:ext>
            </a:extLst>
          </p:cNvPr>
          <p:cNvSpPr>
            <a:spLocks noGrp="1"/>
          </p:cNvSpPr>
          <p:nvPr>
            <p:ph type="title"/>
          </p:nvPr>
        </p:nvSpPr>
        <p:spPr>
          <a:xfrm>
            <a:off x="390525" y="143436"/>
            <a:ext cx="9354109" cy="523316"/>
          </a:xfrm>
        </p:spPr>
        <p:txBody>
          <a:bodyPr>
            <a:normAutofit fontScale="90000"/>
          </a:bodyPr>
          <a:lstStyle/>
          <a:p>
            <a:r>
              <a:rPr lang="fr-FR" sz="2700" dirty="0"/>
              <a:t>Etape 3 AJOUTER LES SALARIES A LA DI</a:t>
            </a:r>
            <a:br>
              <a:rPr lang="fr-FR" dirty="0"/>
            </a:br>
            <a:br>
              <a:rPr lang="fr-FR" dirty="0"/>
            </a:br>
            <a:br>
              <a:rPr lang="fr-FR" dirty="0"/>
            </a:br>
            <a:br>
              <a:rPr lang="fr-FR" dirty="0"/>
            </a:br>
            <a:br>
              <a:rPr lang="fr-FR" sz="1800" dirty="0"/>
            </a:br>
            <a:br>
              <a:rPr lang="fr-FR" dirty="0">
                <a:solidFill>
                  <a:schemeClr val="tx2">
                    <a:lumMod val="60000"/>
                    <a:lumOff val="40000"/>
                  </a:schemeClr>
                </a:solidFill>
              </a:rPr>
            </a:br>
            <a:br>
              <a:rPr lang="fr-FR" dirty="0"/>
            </a:br>
            <a:br>
              <a:rPr lang="fr-FR" dirty="0"/>
            </a:br>
            <a:endParaRPr lang="en-US" dirty="0"/>
          </a:p>
        </p:txBody>
      </p:sp>
      <p:sp>
        <p:nvSpPr>
          <p:cNvPr id="3" name="ZoneTexte 2">
            <a:extLst>
              <a:ext uri="{FF2B5EF4-FFF2-40B4-BE49-F238E27FC236}">
                <a16:creationId xmlns:a16="http://schemas.microsoft.com/office/drawing/2014/main" id="{0BFF6C1A-47E0-4F22-8D3C-53A59B52ABC7}"/>
              </a:ext>
            </a:extLst>
          </p:cNvPr>
          <p:cNvSpPr txBox="1"/>
          <p:nvPr/>
        </p:nvSpPr>
        <p:spPr>
          <a:xfrm>
            <a:off x="390525" y="1075787"/>
            <a:ext cx="9161930" cy="923330"/>
          </a:xfrm>
          <a:prstGeom prst="rect">
            <a:avLst/>
          </a:prstGeom>
          <a:noFill/>
        </p:spPr>
        <p:txBody>
          <a:bodyPr wrap="square" rtlCol="0">
            <a:spAutoFit/>
          </a:bodyPr>
          <a:lstStyle/>
          <a:p>
            <a:pPr lvl="0"/>
            <a:endParaRPr lang="fr-FR" dirty="0"/>
          </a:p>
          <a:p>
            <a:pPr lvl="0"/>
            <a:r>
              <a:rPr lang="fr-FR" dirty="0"/>
              <a:t> </a:t>
            </a:r>
          </a:p>
          <a:p>
            <a:pPr lvl="0"/>
            <a:endParaRPr lang="fr-FR" dirty="0"/>
          </a:p>
        </p:txBody>
      </p:sp>
      <p:pic>
        <p:nvPicPr>
          <p:cNvPr id="4099" name="Image 99">
            <a:extLst>
              <a:ext uri="{FF2B5EF4-FFF2-40B4-BE49-F238E27FC236}">
                <a16:creationId xmlns:a16="http://schemas.microsoft.com/office/drawing/2014/main" id="{A2FB5F72-A3B5-4BAD-805C-278291D9E8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4724" y="1163636"/>
            <a:ext cx="1524000" cy="250825"/>
          </a:xfrm>
          <a:prstGeom prst="rect">
            <a:avLst/>
          </a:prstGeom>
          <a:noFill/>
          <a:extLst>
            <a:ext uri="{909E8E84-426E-40DD-AFC4-6F175D3DCCD1}">
              <a14:hiddenFill xmlns:a14="http://schemas.microsoft.com/office/drawing/2010/main">
                <a:solidFill>
                  <a:srgbClr val="FFFFFF"/>
                </a:solidFill>
              </a14:hiddenFill>
            </a:ext>
          </a:extLst>
        </p:spPr>
      </p:pic>
      <p:sp>
        <p:nvSpPr>
          <p:cNvPr id="15" name="Ellipse 14">
            <a:extLst>
              <a:ext uri="{FF2B5EF4-FFF2-40B4-BE49-F238E27FC236}">
                <a16:creationId xmlns:a16="http://schemas.microsoft.com/office/drawing/2014/main" id="{0212C6C6-3C88-45E6-B1CF-95413A46D318}"/>
              </a:ext>
            </a:extLst>
          </p:cNvPr>
          <p:cNvSpPr/>
          <p:nvPr/>
        </p:nvSpPr>
        <p:spPr>
          <a:xfrm>
            <a:off x="3381375" y="8399145"/>
            <a:ext cx="1428750" cy="419100"/>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Rectangle 7">
            <a:extLst>
              <a:ext uri="{FF2B5EF4-FFF2-40B4-BE49-F238E27FC236}">
                <a16:creationId xmlns:a16="http://schemas.microsoft.com/office/drawing/2014/main" id="{5B304399-9C5D-4CDD-96E8-22A02D060879}"/>
              </a:ext>
            </a:extLst>
          </p:cNvPr>
          <p:cNvSpPr>
            <a:spLocks noChangeArrowheads="1"/>
          </p:cNvSpPr>
          <p:nvPr/>
        </p:nvSpPr>
        <p:spPr bwMode="auto">
          <a:xfrm>
            <a:off x="390525" y="106844"/>
            <a:ext cx="8820588" cy="270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defTabSz="914400">
              <a:lnSpc>
                <a:spcPct val="100000"/>
              </a:lnSpc>
              <a:buClrTx/>
              <a:buSzTx/>
              <a:tabLst/>
            </a:pPr>
            <a:endParaRPr lang="fr-FR" altLang="en-US" sz="1600" dirty="0">
              <a:solidFill>
                <a:schemeClr val="tx1">
                  <a:lumMod val="95000"/>
                  <a:lumOff val="5000"/>
                </a:schemeClr>
              </a:solidFill>
            </a:endParaRPr>
          </a:p>
          <a:p>
            <a:pPr marR="0" lvl="0" indent="0" defTabSz="914400">
              <a:lnSpc>
                <a:spcPct val="100000"/>
              </a:lnSpc>
              <a:buClrTx/>
              <a:buSzTx/>
              <a:tabLst/>
            </a:pPr>
            <a:endParaRPr lang="fr-FR" altLang="en-US" sz="1600" dirty="0">
              <a:solidFill>
                <a:schemeClr val="tx1">
                  <a:lumMod val="95000"/>
                  <a:lumOff val="5000"/>
                </a:schemeClr>
              </a:solidFill>
            </a:endParaRPr>
          </a:p>
          <a:p>
            <a:pPr marR="0" lvl="0" indent="0" defTabSz="914400">
              <a:lnSpc>
                <a:spcPct val="100000"/>
              </a:lnSpc>
              <a:buClrTx/>
              <a:buSzTx/>
              <a:tabLst/>
            </a:pPr>
            <a:r>
              <a:rPr lang="fr-FR" altLang="en-US" sz="1600" b="1" u="sng" dirty="0">
                <a:solidFill>
                  <a:schemeClr val="tx1">
                    <a:lumMod val="95000"/>
                    <a:lumOff val="5000"/>
                  </a:schemeClr>
                </a:solidFill>
              </a:rPr>
              <a:t>VIA la demande d’indemnisation</a:t>
            </a:r>
          </a:p>
          <a:p>
            <a:pPr marR="0" lvl="0" indent="0" defTabSz="914400">
              <a:lnSpc>
                <a:spcPct val="100000"/>
              </a:lnSpc>
              <a:buClrTx/>
              <a:buSzTx/>
              <a:buFontTx/>
              <a:buChar char="•"/>
              <a:tabLst/>
            </a:pPr>
            <a:endParaRPr lang="fr-FR" altLang="en-US" sz="1600" dirty="0">
              <a:solidFill>
                <a:schemeClr val="tx1">
                  <a:lumMod val="95000"/>
                  <a:lumOff val="5000"/>
                </a:schemeClr>
              </a:solidFill>
            </a:endParaRPr>
          </a:p>
          <a:p>
            <a:pPr defTabSz="914400"/>
            <a:r>
              <a:rPr lang="fr-FR" altLang="en-US" sz="1600" dirty="0">
                <a:solidFill>
                  <a:schemeClr val="tx1">
                    <a:lumMod val="95000"/>
                    <a:lumOff val="5000"/>
                  </a:schemeClr>
                </a:solidFill>
              </a:rPr>
              <a:t>Il est également possible aussi d’ajouter tous mes salariés VIA le bouton </a:t>
            </a:r>
          </a:p>
          <a:p>
            <a:pPr defTabSz="914400"/>
            <a:endParaRPr lang="fr-FR" altLang="en-US" sz="1600" dirty="0">
              <a:solidFill>
                <a:schemeClr val="tx1">
                  <a:lumMod val="95000"/>
                  <a:lumOff val="5000"/>
                </a:schemeClr>
              </a:solidFill>
            </a:endParaRPr>
          </a:p>
          <a:p>
            <a:pPr defTabSz="914400"/>
            <a:r>
              <a:rPr lang="fr-FR" altLang="en-US" sz="1600" dirty="0">
                <a:solidFill>
                  <a:schemeClr val="tx1">
                    <a:lumMod val="95000"/>
                    <a:lumOff val="5000"/>
                  </a:schemeClr>
                </a:solidFill>
              </a:rPr>
              <a:t>Ou d’ajouter les salariés un par un en choisissant son nom puis en cliquant sur le bouton </a:t>
            </a:r>
          </a:p>
          <a:p>
            <a:pPr defTabSz="914400"/>
            <a:endParaRPr lang="fr-FR" altLang="en-US" sz="1600" dirty="0">
              <a:solidFill>
                <a:schemeClr val="tx1">
                  <a:lumMod val="95000"/>
                  <a:lumOff val="5000"/>
                </a:schemeClr>
              </a:solidFill>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11">
            <a:extLst>
              <a:ext uri="{FF2B5EF4-FFF2-40B4-BE49-F238E27FC236}">
                <a16:creationId xmlns:a16="http://schemas.microsoft.com/office/drawing/2014/main" id="{60995813-C63E-4FBA-BDA1-589081D5198E}"/>
              </a:ext>
            </a:extLst>
          </p:cNvPr>
          <p:cNvSpPr>
            <a:spLocks noChangeArrowheads="1"/>
          </p:cNvSpPr>
          <p:nvPr/>
        </p:nvSpPr>
        <p:spPr bwMode="auto">
          <a:xfrm>
            <a:off x="450850" y="5568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12">
            <a:extLst>
              <a:ext uri="{FF2B5EF4-FFF2-40B4-BE49-F238E27FC236}">
                <a16:creationId xmlns:a16="http://schemas.microsoft.com/office/drawing/2014/main" id="{E0B328B8-8DE4-4AD4-AB7D-FD2D47024A28}"/>
              </a:ext>
            </a:extLst>
          </p:cNvPr>
          <p:cNvSpPr>
            <a:spLocks noChangeArrowheads="1"/>
          </p:cNvSpPr>
          <p:nvPr/>
        </p:nvSpPr>
        <p:spPr bwMode="auto">
          <a:xfrm>
            <a:off x="323850" y="556895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a:extLst>
              <a:ext uri="{FF2B5EF4-FFF2-40B4-BE49-F238E27FC236}">
                <a16:creationId xmlns:a16="http://schemas.microsoft.com/office/drawing/2014/main" id="{42973918-2C02-4296-95C6-E9255CD81AB7}"/>
              </a:ext>
            </a:extLst>
          </p:cNvPr>
          <p:cNvSpPr>
            <a:spLocks noChangeArrowheads="1"/>
          </p:cNvSpPr>
          <p:nvPr/>
        </p:nvSpPr>
        <p:spPr bwMode="auto">
          <a:xfrm>
            <a:off x="323850" y="6186488"/>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Image 4">
            <a:extLst>
              <a:ext uri="{FF2B5EF4-FFF2-40B4-BE49-F238E27FC236}">
                <a16:creationId xmlns:a16="http://schemas.microsoft.com/office/drawing/2014/main" id="{A6370A4B-E052-4B58-B9B0-6C793FD485E0}"/>
              </a:ext>
            </a:extLst>
          </p:cNvPr>
          <p:cNvPicPr>
            <a:picLocks noChangeAspect="1"/>
          </p:cNvPicPr>
          <p:nvPr/>
        </p:nvPicPr>
        <p:blipFill>
          <a:blip r:embed="rId3"/>
          <a:stretch>
            <a:fillRect/>
          </a:stretch>
        </p:blipFill>
        <p:spPr>
          <a:xfrm>
            <a:off x="247927" y="2978091"/>
            <a:ext cx="9639302" cy="3330428"/>
          </a:xfrm>
          <a:prstGeom prst="rect">
            <a:avLst/>
          </a:prstGeom>
        </p:spPr>
      </p:pic>
      <p:pic>
        <p:nvPicPr>
          <p:cNvPr id="6" name="Image 5">
            <a:extLst>
              <a:ext uri="{FF2B5EF4-FFF2-40B4-BE49-F238E27FC236}">
                <a16:creationId xmlns:a16="http://schemas.microsoft.com/office/drawing/2014/main" id="{9A7DB697-B976-4D8C-8410-53F12620D0AD}"/>
              </a:ext>
            </a:extLst>
          </p:cNvPr>
          <p:cNvPicPr>
            <a:picLocks noChangeAspect="1"/>
          </p:cNvPicPr>
          <p:nvPr/>
        </p:nvPicPr>
        <p:blipFill>
          <a:blip r:embed="rId4"/>
          <a:stretch>
            <a:fillRect/>
          </a:stretch>
        </p:blipFill>
        <p:spPr>
          <a:xfrm>
            <a:off x="4283166" y="5383220"/>
            <a:ext cx="1568824" cy="494499"/>
          </a:xfrm>
          <a:prstGeom prst="rect">
            <a:avLst/>
          </a:prstGeom>
        </p:spPr>
      </p:pic>
      <p:pic>
        <p:nvPicPr>
          <p:cNvPr id="13" name="Image 12">
            <a:extLst>
              <a:ext uri="{FF2B5EF4-FFF2-40B4-BE49-F238E27FC236}">
                <a16:creationId xmlns:a16="http://schemas.microsoft.com/office/drawing/2014/main" id="{F06B251B-3607-4937-BFD8-4F6F3DA646FE}"/>
              </a:ext>
            </a:extLst>
          </p:cNvPr>
          <p:cNvPicPr>
            <a:picLocks noChangeAspect="1"/>
          </p:cNvPicPr>
          <p:nvPr/>
        </p:nvPicPr>
        <p:blipFill>
          <a:blip r:embed="rId5"/>
          <a:stretch>
            <a:fillRect/>
          </a:stretch>
        </p:blipFill>
        <p:spPr>
          <a:xfrm>
            <a:off x="537930" y="1919417"/>
            <a:ext cx="3677163" cy="790685"/>
          </a:xfrm>
          <a:prstGeom prst="rect">
            <a:avLst/>
          </a:prstGeom>
        </p:spPr>
      </p:pic>
    </p:spTree>
    <p:extLst>
      <p:ext uri="{BB962C8B-B14F-4D97-AF65-F5344CB8AC3E}">
        <p14:creationId xmlns:p14="http://schemas.microsoft.com/office/powerpoint/2010/main" val="18324593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101B14-B799-4609-850A-2DE658818CD3}"/>
              </a:ext>
            </a:extLst>
          </p:cNvPr>
          <p:cNvSpPr>
            <a:spLocks noGrp="1"/>
          </p:cNvSpPr>
          <p:nvPr>
            <p:ph type="title"/>
          </p:nvPr>
        </p:nvSpPr>
        <p:spPr>
          <a:xfrm>
            <a:off x="390525" y="143436"/>
            <a:ext cx="9354109" cy="1093694"/>
          </a:xfrm>
        </p:spPr>
        <p:txBody>
          <a:bodyPr>
            <a:normAutofit fontScale="90000"/>
          </a:bodyPr>
          <a:lstStyle/>
          <a:p>
            <a:r>
              <a:rPr lang="fr-FR" sz="2700" dirty="0"/>
              <a:t>Etape 3 AJOUTER LES SALARIES </a:t>
            </a:r>
            <a:br>
              <a:rPr lang="fr-FR" dirty="0"/>
            </a:br>
            <a:br>
              <a:rPr lang="fr-FR" dirty="0"/>
            </a:br>
            <a:br>
              <a:rPr lang="fr-FR" sz="1800" dirty="0"/>
            </a:br>
            <a:br>
              <a:rPr lang="fr-FR" dirty="0">
                <a:solidFill>
                  <a:schemeClr val="tx2">
                    <a:lumMod val="60000"/>
                    <a:lumOff val="40000"/>
                  </a:schemeClr>
                </a:solidFill>
              </a:rPr>
            </a:br>
            <a:br>
              <a:rPr lang="fr-FR" dirty="0"/>
            </a:br>
            <a:br>
              <a:rPr lang="fr-FR" dirty="0"/>
            </a:br>
            <a:endParaRPr lang="en-US" dirty="0"/>
          </a:p>
        </p:txBody>
      </p:sp>
      <p:sp>
        <p:nvSpPr>
          <p:cNvPr id="3" name="ZoneTexte 2">
            <a:extLst>
              <a:ext uri="{FF2B5EF4-FFF2-40B4-BE49-F238E27FC236}">
                <a16:creationId xmlns:a16="http://schemas.microsoft.com/office/drawing/2014/main" id="{0BFF6C1A-47E0-4F22-8D3C-53A59B52ABC7}"/>
              </a:ext>
            </a:extLst>
          </p:cNvPr>
          <p:cNvSpPr txBox="1"/>
          <p:nvPr/>
        </p:nvSpPr>
        <p:spPr>
          <a:xfrm>
            <a:off x="486614" y="475152"/>
            <a:ext cx="9161930" cy="3831818"/>
          </a:xfrm>
          <a:prstGeom prst="rect">
            <a:avLst/>
          </a:prstGeom>
          <a:noFill/>
        </p:spPr>
        <p:txBody>
          <a:bodyPr wrap="square" rtlCol="0">
            <a:spAutoFit/>
          </a:bodyPr>
          <a:lstStyle/>
          <a:p>
            <a:pPr lvl="0"/>
            <a:endParaRPr lang="fr-FR" dirty="0"/>
          </a:p>
          <a:p>
            <a:pPr lvl="0"/>
            <a:endParaRPr lang="fr-FR" sz="900" dirty="0"/>
          </a:p>
          <a:p>
            <a:pPr lvl="0"/>
            <a:r>
              <a:rPr lang="fr-FR" b="1" dirty="0">
                <a:solidFill>
                  <a:srgbClr val="FF0000"/>
                </a:solidFill>
                <a:effectLst>
                  <a:outerShdw blurRad="38100" dist="38100" dir="2700000" algn="tl">
                    <a:srgbClr val="000000">
                      <a:alpha val="43137"/>
                    </a:srgbClr>
                  </a:outerShdw>
                </a:effectLst>
              </a:rPr>
              <a:t>ATTENTION </a:t>
            </a:r>
          </a:p>
          <a:p>
            <a:pPr lvl="0"/>
            <a:endParaRPr lang="fr-FR" dirty="0"/>
          </a:p>
          <a:p>
            <a:pPr lvl="0"/>
            <a:r>
              <a:rPr lang="fr-FR" dirty="0"/>
              <a:t>Si vous modifiez les données d’un </a:t>
            </a:r>
            <a:r>
              <a:rPr lang="fr-FR" u="sng" dirty="0"/>
              <a:t>salarié déjà présent sur la DI</a:t>
            </a:r>
            <a:r>
              <a:rPr lang="fr-FR" dirty="0"/>
              <a:t>, les nouvelles données telles que la forme d’aménagement, la durée contractuelle ou le taux horaire des salariés, ne sont pas automatiquement reportés sur la DI. </a:t>
            </a:r>
          </a:p>
          <a:p>
            <a:pPr lvl="0"/>
            <a:endParaRPr lang="fr-FR" dirty="0"/>
          </a:p>
          <a:p>
            <a:pPr lvl="0"/>
            <a:r>
              <a:rPr lang="fr-FR" dirty="0"/>
              <a:t>Il faut supprimer le salarié dans le tableau de saisie des heures de la DI, puis l’ajouter à nouveau pour prendre en compte les nouvelles données.</a:t>
            </a:r>
            <a:endParaRPr lang="en-US" dirty="0"/>
          </a:p>
          <a:p>
            <a:r>
              <a:rPr lang="fr-FR" dirty="0"/>
              <a:t> </a:t>
            </a:r>
            <a:endParaRPr lang="en-US" dirty="0"/>
          </a:p>
          <a:p>
            <a:r>
              <a:rPr lang="fr-FR" dirty="0"/>
              <a:t>Il est possible de supprimer des salariés via le bouton suppression.</a:t>
            </a:r>
            <a:endParaRPr lang="en-US" dirty="0"/>
          </a:p>
          <a:p>
            <a:pPr lvl="0"/>
            <a:r>
              <a:rPr lang="fr-FR" dirty="0"/>
              <a:t> </a:t>
            </a:r>
          </a:p>
          <a:p>
            <a:pPr lvl="0"/>
            <a:endParaRPr lang="fr-FR" dirty="0"/>
          </a:p>
        </p:txBody>
      </p:sp>
      <p:pic>
        <p:nvPicPr>
          <p:cNvPr id="4" name="Image 3">
            <a:extLst>
              <a:ext uri="{FF2B5EF4-FFF2-40B4-BE49-F238E27FC236}">
                <a16:creationId xmlns:a16="http://schemas.microsoft.com/office/drawing/2014/main" id="{0D995916-50BA-4DD3-9436-E582AF15DEDD}"/>
              </a:ext>
            </a:extLst>
          </p:cNvPr>
          <p:cNvPicPr>
            <a:picLocks noChangeAspect="1"/>
          </p:cNvPicPr>
          <p:nvPr/>
        </p:nvPicPr>
        <p:blipFill>
          <a:blip r:embed="rId2"/>
          <a:stretch>
            <a:fillRect/>
          </a:stretch>
        </p:blipFill>
        <p:spPr>
          <a:xfrm>
            <a:off x="256301" y="3749880"/>
            <a:ext cx="10354507" cy="2462600"/>
          </a:xfrm>
          <a:prstGeom prst="rect">
            <a:avLst/>
          </a:prstGeom>
        </p:spPr>
      </p:pic>
      <p:sp>
        <p:nvSpPr>
          <p:cNvPr id="5" name="Ellipse 4">
            <a:extLst>
              <a:ext uri="{FF2B5EF4-FFF2-40B4-BE49-F238E27FC236}">
                <a16:creationId xmlns:a16="http://schemas.microsoft.com/office/drawing/2014/main" id="{A7B3FB39-2B57-46C3-866D-F6E18DCD3398}"/>
              </a:ext>
            </a:extLst>
          </p:cNvPr>
          <p:cNvSpPr/>
          <p:nvPr/>
        </p:nvSpPr>
        <p:spPr>
          <a:xfrm>
            <a:off x="8403550" y="5380926"/>
            <a:ext cx="934010" cy="352425"/>
          </a:xfrm>
          <a:prstGeom prst="ellipse">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19689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101B14-B799-4609-850A-2DE658818CD3}"/>
              </a:ext>
            </a:extLst>
          </p:cNvPr>
          <p:cNvSpPr>
            <a:spLocks noGrp="1"/>
          </p:cNvSpPr>
          <p:nvPr>
            <p:ph type="title"/>
          </p:nvPr>
        </p:nvSpPr>
        <p:spPr>
          <a:xfrm>
            <a:off x="390525" y="143436"/>
            <a:ext cx="9354109" cy="1093694"/>
          </a:xfrm>
        </p:spPr>
        <p:txBody>
          <a:bodyPr>
            <a:normAutofit fontScale="90000"/>
          </a:bodyPr>
          <a:lstStyle/>
          <a:p>
            <a:r>
              <a:rPr lang="fr-FR" sz="2700" dirty="0"/>
              <a:t>Etape 4 REMPLIR LES HEURES TRAVAILLEES ET CHOMEES</a:t>
            </a:r>
            <a:br>
              <a:rPr lang="fr-FR" dirty="0"/>
            </a:br>
            <a:br>
              <a:rPr lang="fr-FR" sz="1800" dirty="0"/>
            </a:br>
            <a:br>
              <a:rPr lang="fr-FR" dirty="0">
                <a:solidFill>
                  <a:schemeClr val="tx2">
                    <a:lumMod val="60000"/>
                    <a:lumOff val="40000"/>
                  </a:schemeClr>
                </a:solidFill>
              </a:rPr>
            </a:br>
            <a:br>
              <a:rPr lang="fr-FR" dirty="0"/>
            </a:br>
            <a:br>
              <a:rPr lang="fr-FR" dirty="0"/>
            </a:br>
            <a:endParaRPr lang="en-US" dirty="0"/>
          </a:p>
        </p:txBody>
      </p:sp>
      <p:sp>
        <p:nvSpPr>
          <p:cNvPr id="3" name="ZoneTexte 2">
            <a:extLst>
              <a:ext uri="{FF2B5EF4-FFF2-40B4-BE49-F238E27FC236}">
                <a16:creationId xmlns:a16="http://schemas.microsoft.com/office/drawing/2014/main" id="{0BFF6C1A-47E0-4F22-8D3C-53A59B52ABC7}"/>
              </a:ext>
            </a:extLst>
          </p:cNvPr>
          <p:cNvSpPr txBox="1"/>
          <p:nvPr/>
        </p:nvSpPr>
        <p:spPr>
          <a:xfrm>
            <a:off x="486614" y="690283"/>
            <a:ext cx="9161930" cy="6186309"/>
          </a:xfrm>
          <a:prstGeom prst="rect">
            <a:avLst/>
          </a:prstGeom>
          <a:noFill/>
        </p:spPr>
        <p:txBody>
          <a:bodyPr wrap="square" rtlCol="0">
            <a:spAutoFit/>
          </a:bodyPr>
          <a:lstStyle/>
          <a:p>
            <a:r>
              <a:rPr lang="fr-FR" b="1" i="1" u="sng" dirty="0"/>
              <a:t>COMMENT RENSEIGNER LES HEURES CHOMEES ET TRAVAILLEES  </a:t>
            </a:r>
            <a:endParaRPr lang="en-US" dirty="0"/>
          </a:p>
          <a:p>
            <a:pPr lvl="0"/>
            <a:endParaRPr lang="en-US" dirty="0"/>
          </a:p>
          <a:p>
            <a:pPr lvl="0"/>
            <a:r>
              <a:rPr lang="en-US" b="1" dirty="0">
                <a:solidFill>
                  <a:srgbClr val="FF0000"/>
                </a:solidFill>
                <a:effectLst>
                  <a:outerShdw blurRad="38100" dist="38100" dir="2700000" algn="tl">
                    <a:srgbClr val="000000">
                      <a:alpha val="43137"/>
                    </a:srgbClr>
                  </a:outerShdw>
                </a:effectLst>
              </a:rPr>
              <a:t>ATTENTION </a:t>
            </a:r>
          </a:p>
          <a:p>
            <a:pPr lvl="0"/>
            <a:endParaRPr lang="en-US" sz="900" b="1" dirty="0">
              <a:solidFill>
                <a:srgbClr val="FF0000"/>
              </a:solidFill>
              <a:effectLst>
                <a:outerShdw blurRad="38100" dist="38100" dir="2700000" algn="tl">
                  <a:srgbClr val="000000">
                    <a:alpha val="43137"/>
                  </a:srgbClr>
                </a:outerShdw>
              </a:effectLst>
            </a:endParaRPr>
          </a:p>
          <a:p>
            <a:r>
              <a:rPr lang="fr-FR" dirty="0"/>
              <a:t>Les associations figurent dans le champ des structures éligibles à l’activité partielle. Comme les entreprises, elles doivent respecter les motifs de recours prévus par la réglementation. Les ressources spécifiques dont peuvent bénéficier les associations (</a:t>
            </a:r>
            <a:r>
              <a:rPr lang="fr-FR" b="1" dirty="0"/>
              <a:t>subventions</a:t>
            </a:r>
            <a:r>
              <a:rPr lang="fr-FR" dirty="0"/>
              <a:t>) conduisent à rappeler le principe selon lequel le recours à l’activité partielle </a:t>
            </a:r>
            <a:r>
              <a:rPr lang="fr-FR" b="1" dirty="0"/>
              <a:t>ne saurait conduire à ce que leurs charges de personnel soient financées deux fois,</a:t>
            </a:r>
            <a:r>
              <a:rPr lang="fr-FR" dirty="0"/>
              <a:t> une première fois par des subventions et une seconde fois par l’activité partielle. Les demandes déposées par les associations bénéficiant de subventions doivent donc respecter cette obligation. Des contrôles seront réalisés a posteriori et en cas de constat d’un financement en doublon, les </a:t>
            </a:r>
            <a:r>
              <a:rPr lang="fr-FR" b="1" dirty="0"/>
              <a:t>subventions seront ajustées à la baisse</a:t>
            </a:r>
            <a:r>
              <a:rPr lang="fr-FR" dirty="0"/>
              <a:t>.</a:t>
            </a:r>
            <a:endParaRPr lang="en-US" dirty="0"/>
          </a:p>
          <a:p>
            <a:pPr lvl="0"/>
            <a:endParaRPr lang="en-US" sz="900" b="1" dirty="0">
              <a:solidFill>
                <a:srgbClr val="FF0000"/>
              </a:solidFill>
              <a:effectLst>
                <a:outerShdw blurRad="38100" dist="38100" dir="2700000" algn="tl">
                  <a:srgbClr val="000000">
                    <a:alpha val="43137"/>
                  </a:srgbClr>
                </a:outerShdw>
              </a:effectLst>
            </a:endParaRPr>
          </a:p>
          <a:p>
            <a:pPr lvl="0"/>
            <a:r>
              <a:rPr lang="en-US" b="1" dirty="0" err="1"/>
              <a:t>C’est</a:t>
            </a:r>
            <a:r>
              <a:rPr lang="en-US" b="1" dirty="0"/>
              <a:t> </a:t>
            </a:r>
            <a:r>
              <a:rPr lang="en-US" b="1" dirty="0" err="1"/>
              <a:t>pourquoi</a:t>
            </a:r>
            <a:r>
              <a:rPr lang="en-US" b="1" dirty="0"/>
              <a:t> , au regard des </a:t>
            </a:r>
            <a:r>
              <a:rPr lang="en-US" b="1" dirty="0" err="1"/>
              <a:t>réponses</a:t>
            </a:r>
            <a:r>
              <a:rPr lang="en-US" b="1" dirty="0"/>
              <a:t> du </a:t>
            </a:r>
            <a:r>
              <a:rPr lang="en-US" b="1" dirty="0" err="1"/>
              <a:t>Ministère</a:t>
            </a:r>
            <a:r>
              <a:rPr lang="en-US" b="1" dirty="0"/>
              <a:t> et de </a:t>
            </a:r>
            <a:r>
              <a:rPr lang="en-US" b="1" dirty="0" err="1"/>
              <a:t>certaines</a:t>
            </a:r>
            <a:r>
              <a:rPr lang="en-US" b="1" dirty="0"/>
              <a:t> DIRECCTE, nous </a:t>
            </a:r>
            <a:r>
              <a:rPr lang="en-US" b="1" dirty="0" err="1"/>
              <a:t>avions</a:t>
            </a:r>
            <a:r>
              <a:rPr lang="en-US" b="1" dirty="0"/>
              <a:t>, </a:t>
            </a:r>
            <a:r>
              <a:rPr lang="en-US" b="1" dirty="0" err="1"/>
              <a:t>dès</a:t>
            </a:r>
            <a:r>
              <a:rPr lang="en-US" b="1" dirty="0"/>
              <a:t> le depart, </a:t>
            </a:r>
            <a:r>
              <a:rPr lang="en-US" b="1" dirty="0" err="1"/>
              <a:t>insisté</a:t>
            </a:r>
            <a:r>
              <a:rPr lang="en-US" b="1" dirty="0"/>
              <a:t> sur la </a:t>
            </a:r>
            <a:r>
              <a:rPr lang="en-US" b="1" dirty="0" err="1"/>
              <a:t>nécessité</a:t>
            </a:r>
            <a:r>
              <a:rPr lang="en-US" b="1" dirty="0"/>
              <a:t> </a:t>
            </a:r>
            <a:r>
              <a:rPr lang="en-US" b="1" dirty="0" err="1"/>
              <a:t>d’identifier</a:t>
            </a:r>
            <a:r>
              <a:rPr lang="en-US" b="1" dirty="0"/>
              <a:t> les </a:t>
            </a:r>
            <a:r>
              <a:rPr lang="en-US" b="1" dirty="0" err="1"/>
              <a:t>heures</a:t>
            </a:r>
            <a:r>
              <a:rPr lang="en-US" b="1" dirty="0"/>
              <a:t> </a:t>
            </a:r>
            <a:r>
              <a:rPr lang="en-US" b="1" dirty="0" err="1"/>
              <a:t>éligibles</a:t>
            </a:r>
            <a:r>
              <a:rPr lang="en-US" b="1" dirty="0"/>
              <a:t> de </a:t>
            </a:r>
            <a:r>
              <a:rPr lang="en-US" b="1" dirty="0" err="1"/>
              <a:t>vérifier</a:t>
            </a:r>
            <a:r>
              <a:rPr lang="en-US" b="1" dirty="0"/>
              <a:t> le </a:t>
            </a:r>
            <a:r>
              <a:rPr lang="en-US" b="1" dirty="0" err="1"/>
              <a:t>pourcentage</a:t>
            </a:r>
            <a:r>
              <a:rPr lang="en-US" b="1" dirty="0"/>
              <a:t> sur le temps de </a:t>
            </a:r>
            <a:r>
              <a:rPr lang="en-US" b="1" dirty="0" err="1"/>
              <a:t>présence</a:t>
            </a:r>
            <a:r>
              <a:rPr lang="en-US" b="1" dirty="0"/>
              <a:t> et </a:t>
            </a:r>
            <a:r>
              <a:rPr lang="en-US" b="1" dirty="0" err="1"/>
              <a:t>d’appliquer</a:t>
            </a:r>
            <a:r>
              <a:rPr lang="en-US" b="1" dirty="0"/>
              <a:t> </a:t>
            </a:r>
            <a:r>
              <a:rPr lang="en-US" b="1" dirty="0" err="1"/>
              <a:t>ce</a:t>
            </a:r>
            <a:r>
              <a:rPr lang="en-US" b="1" dirty="0"/>
              <a:t> </a:t>
            </a:r>
            <a:r>
              <a:rPr lang="en-US" b="1" dirty="0" err="1"/>
              <a:t>pourcentage</a:t>
            </a:r>
            <a:r>
              <a:rPr lang="en-US" b="1" dirty="0"/>
              <a:t> à la durée </a:t>
            </a:r>
            <a:r>
              <a:rPr lang="en-US" b="1" dirty="0" err="1"/>
              <a:t>contractuelle</a:t>
            </a:r>
            <a:r>
              <a:rPr lang="en-US" b="1" dirty="0"/>
              <a:t>.  Il </a:t>
            </a:r>
            <a:r>
              <a:rPr lang="en-US" b="1" dirty="0" err="1"/>
              <a:t>est</a:t>
            </a:r>
            <a:r>
              <a:rPr lang="en-US" b="1" dirty="0"/>
              <a:t> </a:t>
            </a:r>
            <a:r>
              <a:rPr lang="en-US" b="1" dirty="0" err="1"/>
              <a:t>donc</a:t>
            </a:r>
            <a:r>
              <a:rPr lang="en-US" b="1" dirty="0"/>
              <a:t> </a:t>
            </a:r>
            <a:r>
              <a:rPr lang="en-US" b="1" dirty="0" err="1"/>
              <a:t>fortement</a:t>
            </a:r>
            <a:r>
              <a:rPr lang="en-US" b="1" dirty="0"/>
              <a:t> </a:t>
            </a:r>
            <a:r>
              <a:rPr lang="en-US" b="1" dirty="0" err="1"/>
              <a:t>conseillé</a:t>
            </a:r>
            <a:r>
              <a:rPr lang="en-US" b="1" dirty="0"/>
              <a:t> </a:t>
            </a:r>
            <a:r>
              <a:rPr lang="en-US" b="1" dirty="0" err="1"/>
              <a:t>d’utiliser</a:t>
            </a:r>
            <a:r>
              <a:rPr lang="en-US" b="1" dirty="0"/>
              <a:t> </a:t>
            </a:r>
            <a:r>
              <a:rPr lang="en-US" b="1" dirty="0" err="1"/>
              <a:t>notre</a:t>
            </a:r>
            <a:r>
              <a:rPr lang="en-US" b="1" dirty="0"/>
              <a:t> tableau de </a:t>
            </a:r>
            <a:r>
              <a:rPr lang="en-US" b="1" dirty="0" err="1"/>
              <a:t>calcul</a:t>
            </a:r>
            <a:r>
              <a:rPr lang="en-US" b="1" dirty="0"/>
              <a:t>, </a:t>
            </a:r>
            <a:r>
              <a:rPr lang="en-US" b="1" dirty="0" err="1"/>
              <a:t>afin</a:t>
            </a:r>
            <a:r>
              <a:rPr lang="en-US" b="1" dirty="0"/>
              <a:t> de ne pas se </a:t>
            </a:r>
            <a:r>
              <a:rPr lang="en-US" b="1" dirty="0" err="1"/>
              <a:t>voir</a:t>
            </a:r>
            <a:r>
              <a:rPr lang="en-US" b="1" dirty="0"/>
              <a:t> </a:t>
            </a:r>
            <a:r>
              <a:rPr lang="en-US" b="1" dirty="0" err="1"/>
              <a:t>reprocher</a:t>
            </a:r>
            <a:r>
              <a:rPr lang="en-US" b="1" dirty="0"/>
              <a:t> par les DIRECCTE </a:t>
            </a:r>
            <a:r>
              <a:rPr lang="en-US" b="1" dirty="0" err="1"/>
              <a:t>d’obtenir</a:t>
            </a:r>
            <a:r>
              <a:rPr lang="en-US" b="1" dirty="0"/>
              <a:t> un double </a:t>
            </a:r>
            <a:r>
              <a:rPr lang="en-US" b="1" dirty="0" err="1"/>
              <a:t>financement</a:t>
            </a:r>
            <a:r>
              <a:rPr lang="en-US" b="1" dirty="0"/>
              <a:t> sur </a:t>
            </a:r>
            <a:r>
              <a:rPr lang="en-US" b="1" dirty="0" err="1"/>
              <a:t>certaines</a:t>
            </a:r>
            <a:r>
              <a:rPr lang="en-US" b="1" dirty="0"/>
              <a:t> </a:t>
            </a:r>
            <a:r>
              <a:rPr lang="en-US" b="1" dirty="0" err="1"/>
              <a:t>heures</a:t>
            </a:r>
            <a:r>
              <a:rPr lang="en-US" b="1" dirty="0"/>
              <a:t> et de </a:t>
            </a:r>
            <a:r>
              <a:rPr lang="en-US" b="1" dirty="0" err="1"/>
              <a:t>bénéficier</a:t>
            </a:r>
            <a:r>
              <a:rPr lang="en-US" b="1" dirty="0"/>
              <a:t> d’un </a:t>
            </a:r>
            <a:r>
              <a:rPr lang="en-US" b="1" dirty="0" err="1"/>
              <a:t>effet</a:t>
            </a:r>
            <a:r>
              <a:rPr lang="en-US" b="1" dirty="0"/>
              <a:t> </a:t>
            </a:r>
            <a:r>
              <a:rPr lang="en-US" b="1" dirty="0" err="1"/>
              <a:t>d’aubaine</a:t>
            </a:r>
            <a:r>
              <a:rPr lang="en-US" b="1" dirty="0"/>
              <a:t> .</a:t>
            </a:r>
            <a:endParaRPr lang="fr-FR" dirty="0"/>
          </a:p>
          <a:p>
            <a:pPr lvl="0"/>
            <a:r>
              <a:rPr lang="fr-FR" dirty="0"/>
              <a:t> </a:t>
            </a:r>
          </a:p>
          <a:p>
            <a:pPr lvl="0"/>
            <a:endParaRPr lang="fr-FR" dirty="0"/>
          </a:p>
        </p:txBody>
      </p:sp>
    </p:spTree>
    <p:extLst>
      <p:ext uri="{BB962C8B-B14F-4D97-AF65-F5344CB8AC3E}">
        <p14:creationId xmlns:p14="http://schemas.microsoft.com/office/powerpoint/2010/main" val="10850229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101B14-B799-4609-850A-2DE658818CD3}"/>
              </a:ext>
            </a:extLst>
          </p:cNvPr>
          <p:cNvSpPr>
            <a:spLocks noGrp="1"/>
          </p:cNvSpPr>
          <p:nvPr>
            <p:ph type="title"/>
          </p:nvPr>
        </p:nvSpPr>
        <p:spPr>
          <a:xfrm>
            <a:off x="390525" y="143436"/>
            <a:ext cx="9354109" cy="1093694"/>
          </a:xfrm>
        </p:spPr>
        <p:txBody>
          <a:bodyPr>
            <a:normAutofit fontScale="90000"/>
          </a:bodyPr>
          <a:lstStyle/>
          <a:p>
            <a:r>
              <a:rPr lang="fr-FR" sz="2700" dirty="0"/>
              <a:t>Etape 4 REMPLIR LES HEURES TRAVAILLEES ET CHOMEES</a:t>
            </a:r>
            <a:br>
              <a:rPr lang="fr-FR" dirty="0"/>
            </a:br>
            <a:br>
              <a:rPr lang="fr-FR" sz="1800" dirty="0"/>
            </a:br>
            <a:br>
              <a:rPr lang="fr-FR" dirty="0">
                <a:solidFill>
                  <a:schemeClr val="tx2">
                    <a:lumMod val="60000"/>
                    <a:lumOff val="40000"/>
                  </a:schemeClr>
                </a:solidFill>
              </a:rPr>
            </a:br>
            <a:br>
              <a:rPr lang="fr-FR" dirty="0"/>
            </a:br>
            <a:br>
              <a:rPr lang="fr-FR" dirty="0"/>
            </a:br>
            <a:endParaRPr lang="en-US" dirty="0"/>
          </a:p>
        </p:txBody>
      </p:sp>
      <p:sp>
        <p:nvSpPr>
          <p:cNvPr id="3" name="ZoneTexte 2">
            <a:extLst>
              <a:ext uri="{FF2B5EF4-FFF2-40B4-BE49-F238E27FC236}">
                <a16:creationId xmlns:a16="http://schemas.microsoft.com/office/drawing/2014/main" id="{0BFF6C1A-47E0-4F22-8D3C-53A59B52ABC7}"/>
              </a:ext>
            </a:extLst>
          </p:cNvPr>
          <p:cNvSpPr txBox="1"/>
          <p:nvPr/>
        </p:nvSpPr>
        <p:spPr>
          <a:xfrm>
            <a:off x="486614" y="690283"/>
            <a:ext cx="9161930" cy="5863144"/>
          </a:xfrm>
          <a:prstGeom prst="rect">
            <a:avLst/>
          </a:prstGeom>
          <a:noFill/>
        </p:spPr>
        <p:txBody>
          <a:bodyPr wrap="square" rtlCol="0">
            <a:spAutoFit/>
          </a:bodyPr>
          <a:lstStyle/>
          <a:p>
            <a:r>
              <a:rPr lang="fr-FR" b="1" i="1" u="sng" dirty="0"/>
              <a:t>COMMENT RENSEIGNER LES HEURES CHOMEES ET TRAVAILLEES  </a:t>
            </a:r>
            <a:endParaRPr lang="en-US" dirty="0"/>
          </a:p>
          <a:p>
            <a:r>
              <a:rPr lang="fr-FR" b="1" i="1" dirty="0"/>
              <a:t> </a:t>
            </a:r>
            <a:endParaRPr lang="en-US" dirty="0"/>
          </a:p>
          <a:p>
            <a:pPr lvl="0"/>
            <a:r>
              <a:rPr lang="fr-FR" dirty="0"/>
              <a:t>Il faut saisir </a:t>
            </a:r>
            <a:r>
              <a:rPr lang="fr-FR" b="1" dirty="0"/>
              <a:t>heures travaillées</a:t>
            </a:r>
            <a:r>
              <a:rPr lang="fr-FR" dirty="0"/>
              <a:t> </a:t>
            </a:r>
            <a:r>
              <a:rPr lang="fr-FR" b="1" dirty="0"/>
              <a:t>ou assimilées </a:t>
            </a:r>
            <a:r>
              <a:rPr lang="fr-FR" dirty="0"/>
              <a:t>par semaine pour chaque salarié bénéficiant de l’activité partielle pour le mois de la DI.</a:t>
            </a:r>
            <a:endParaRPr lang="en-US" dirty="0"/>
          </a:p>
          <a:p>
            <a:pPr lvl="0"/>
            <a:endParaRPr lang="en-US" sz="800" dirty="0"/>
          </a:p>
          <a:p>
            <a:r>
              <a:rPr lang="fr-FR" dirty="0"/>
              <a:t>Les heures assimilées (et donc non indemnisables) sont, par exemple, les jours fériés chômés, congés payés, les semaines à 0h,  congés maladie, accidents du travail et maladies professionnelles, grève, récupération d'heures, journées de solidarité, congés sans solde, JRTT.</a:t>
            </a:r>
            <a:endParaRPr lang="en-US" dirty="0"/>
          </a:p>
          <a:p>
            <a:endParaRPr lang="en-US" sz="800" dirty="0"/>
          </a:p>
          <a:p>
            <a:pPr lvl="0"/>
            <a:r>
              <a:rPr lang="fr-FR" dirty="0"/>
              <a:t>Il faut remplir toutes les semaines de la DI même si le salarié n’a pas chômé à chaque semaine.</a:t>
            </a:r>
            <a:endParaRPr lang="en-US" dirty="0"/>
          </a:p>
          <a:p>
            <a:endParaRPr lang="en-US" sz="800" dirty="0"/>
          </a:p>
          <a:p>
            <a:pPr lvl="0"/>
            <a:r>
              <a:rPr lang="fr-FR" b="1" dirty="0"/>
              <a:t>Une semaine est grisée et non modifiable</a:t>
            </a:r>
            <a:r>
              <a:rPr lang="fr-FR" dirty="0"/>
              <a:t> si la période autorisée sur la DA ne prend pas en compte cette semaine.</a:t>
            </a:r>
            <a:endParaRPr lang="en-US" dirty="0"/>
          </a:p>
          <a:p>
            <a:pPr lvl="0"/>
            <a:endParaRPr lang="en-US" sz="900" dirty="0"/>
          </a:p>
          <a:p>
            <a:r>
              <a:rPr lang="fr-FR" b="1" u="sng" dirty="0"/>
              <a:t>Le nombre d’heures chômées est calculé automatiquement</a:t>
            </a:r>
            <a:r>
              <a:rPr lang="fr-FR" dirty="0"/>
              <a:t> exemple-cuisinier 35h</a:t>
            </a:r>
            <a:endParaRPr lang="en-US" dirty="0"/>
          </a:p>
          <a:p>
            <a:pPr lvl="0"/>
            <a:endParaRPr lang="en-US" dirty="0"/>
          </a:p>
          <a:p>
            <a:pPr lvl="0"/>
            <a:r>
              <a:rPr lang="fr-FR" dirty="0"/>
              <a:t> </a:t>
            </a:r>
          </a:p>
          <a:p>
            <a:pPr lvl="0"/>
            <a:endParaRPr lang="fr-FR" sz="900" dirty="0"/>
          </a:p>
          <a:p>
            <a:pPr lvl="0"/>
            <a:endParaRPr lang="fr-FR" dirty="0"/>
          </a:p>
          <a:p>
            <a:pPr lvl="0"/>
            <a:r>
              <a:rPr lang="fr-FR" dirty="0"/>
              <a:t> </a:t>
            </a:r>
          </a:p>
          <a:p>
            <a:pPr lvl="0"/>
            <a:endParaRPr lang="fr-FR" dirty="0"/>
          </a:p>
        </p:txBody>
      </p:sp>
      <p:pic>
        <p:nvPicPr>
          <p:cNvPr id="7" name="Image 6">
            <a:extLst>
              <a:ext uri="{FF2B5EF4-FFF2-40B4-BE49-F238E27FC236}">
                <a16:creationId xmlns:a16="http://schemas.microsoft.com/office/drawing/2014/main" id="{1AC936FC-37F9-488D-9597-E9BB296FEE52}"/>
              </a:ext>
            </a:extLst>
          </p:cNvPr>
          <p:cNvPicPr>
            <a:picLocks noChangeAspect="1"/>
          </p:cNvPicPr>
          <p:nvPr/>
        </p:nvPicPr>
        <p:blipFill>
          <a:blip r:embed="rId2"/>
          <a:stretch>
            <a:fillRect/>
          </a:stretch>
        </p:blipFill>
        <p:spPr>
          <a:xfrm>
            <a:off x="390525" y="5050172"/>
            <a:ext cx="10725719" cy="1585520"/>
          </a:xfrm>
          <a:prstGeom prst="rect">
            <a:avLst/>
          </a:prstGeom>
        </p:spPr>
      </p:pic>
    </p:spTree>
    <p:extLst>
      <p:ext uri="{BB962C8B-B14F-4D97-AF65-F5344CB8AC3E}">
        <p14:creationId xmlns:p14="http://schemas.microsoft.com/office/powerpoint/2010/main" val="19012180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101B14-B799-4609-850A-2DE658818CD3}"/>
              </a:ext>
            </a:extLst>
          </p:cNvPr>
          <p:cNvSpPr>
            <a:spLocks noGrp="1"/>
          </p:cNvSpPr>
          <p:nvPr>
            <p:ph type="title"/>
          </p:nvPr>
        </p:nvSpPr>
        <p:spPr>
          <a:xfrm>
            <a:off x="390525" y="143436"/>
            <a:ext cx="9354109" cy="1093694"/>
          </a:xfrm>
        </p:spPr>
        <p:txBody>
          <a:bodyPr>
            <a:normAutofit fontScale="90000"/>
          </a:bodyPr>
          <a:lstStyle/>
          <a:p>
            <a:r>
              <a:rPr lang="fr-FR" sz="2700" dirty="0"/>
              <a:t>Etape 4 REMPLIR LES HEURES TRAVAILLEES ET CHOMEES</a:t>
            </a:r>
            <a:br>
              <a:rPr lang="fr-FR" dirty="0"/>
            </a:br>
            <a:br>
              <a:rPr lang="fr-FR" sz="1800" dirty="0"/>
            </a:br>
            <a:br>
              <a:rPr lang="fr-FR" dirty="0">
                <a:solidFill>
                  <a:schemeClr val="tx2">
                    <a:lumMod val="60000"/>
                    <a:lumOff val="40000"/>
                  </a:schemeClr>
                </a:solidFill>
              </a:rPr>
            </a:br>
            <a:br>
              <a:rPr lang="fr-FR" dirty="0"/>
            </a:br>
            <a:br>
              <a:rPr lang="fr-FR" dirty="0"/>
            </a:br>
            <a:endParaRPr lang="en-US" dirty="0"/>
          </a:p>
        </p:txBody>
      </p:sp>
      <p:sp>
        <p:nvSpPr>
          <p:cNvPr id="3" name="ZoneTexte 2">
            <a:extLst>
              <a:ext uri="{FF2B5EF4-FFF2-40B4-BE49-F238E27FC236}">
                <a16:creationId xmlns:a16="http://schemas.microsoft.com/office/drawing/2014/main" id="{0BFF6C1A-47E0-4F22-8D3C-53A59B52ABC7}"/>
              </a:ext>
            </a:extLst>
          </p:cNvPr>
          <p:cNvSpPr txBox="1"/>
          <p:nvPr/>
        </p:nvSpPr>
        <p:spPr>
          <a:xfrm>
            <a:off x="486614" y="690283"/>
            <a:ext cx="9161930" cy="5216813"/>
          </a:xfrm>
          <a:prstGeom prst="rect">
            <a:avLst/>
          </a:prstGeom>
          <a:noFill/>
        </p:spPr>
        <p:txBody>
          <a:bodyPr wrap="square" rtlCol="0">
            <a:spAutoFit/>
          </a:bodyPr>
          <a:lstStyle/>
          <a:p>
            <a:r>
              <a:rPr lang="fr-FR" b="1" i="1" u="sng" dirty="0"/>
              <a:t>COMMENT RENSEIGNER LES HEURES CHOMEES ET TRAVAILLEES  </a:t>
            </a:r>
            <a:endParaRPr lang="en-US" dirty="0"/>
          </a:p>
          <a:p>
            <a:r>
              <a:rPr lang="fr-FR" b="1" i="1" dirty="0"/>
              <a:t> </a:t>
            </a:r>
          </a:p>
          <a:p>
            <a:pPr lvl="0"/>
            <a:r>
              <a:rPr lang="fr-FR" dirty="0"/>
              <a:t>Pour les formes d’aménagement ci-dessous, le champ des heures chômées par semaine ne sont pas accessibles. Les heures chômées sont calculées ou saisies pour le mois entier et se situe dans la colonne « Total des heures à indemniser dans le mois ».</a:t>
            </a:r>
            <a:endParaRPr lang="en-US" dirty="0"/>
          </a:p>
          <a:p>
            <a:pPr lvl="1"/>
            <a:r>
              <a:rPr lang="fr-FR" dirty="0"/>
              <a:t>« </a:t>
            </a:r>
            <a:r>
              <a:rPr lang="fr-FR" b="1" dirty="0"/>
              <a:t>Forfait mensuel</a:t>
            </a:r>
            <a:r>
              <a:rPr lang="fr-FR" dirty="0"/>
              <a:t> » (FMENS)</a:t>
            </a:r>
            <a:endParaRPr lang="en-US" dirty="0"/>
          </a:p>
          <a:p>
            <a:pPr lvl="1"/>
            <a:r>
              <a:rPr lang="fr-FR" dirty="0"/>
              <a:t>« </a:t>
            </a:r>
            <a:r>
              <a:rPr lang="fr-FR" b="1" dirty="0"/>
              <a:t>Forfait annuel en heures</a:t>
            </a:r>
            <a:r>
              <a:rPr lang="fr-FR" dirty="0"/>
              <a:t> » (FHANNUEL) et « </a:t>
            </a:r>
            <a:r>
              <a:rPr lang="fr-FR" b="1" dirty="0"/>
              <a:t>Forfait annuel en jours</a:t>
            </a:r>
            <a:r>
              <a:rPr lang="fr-FR" dirty="0"/>
              <a:t> » (FHJOURS)</a:t>
            </a:r>
            <a:endParaRPr lang="en-US" dirty="0"/>
          </a:p>
          <a:p>
            <a:pPr lvl="0"/>
            <a:endParaRPr lang="en-US" sz="900" dirty="0"/>
          </a:p>
          <a:p>
            <a:r>
              <a:rPr lang="fr-FR" dirty="0"/>
              <a:t>Pour les formes d’aménagement « </a:t>
            </a:r>
            <a:r>
              <a:rPr lang="fr-FR" b="1" dirty="0"/>
              <a:t>Forfait heures annuel</a:t>
            </a:r>
            <a:r>
              <a:rPr lang="fr-FR" dirty="0"/>
              <a:t> » et « </a:t>
            </a:r>
            <a:r>
              <a:rPr lang="fr-FR" b="1" dirty="0"/>
              <a:t>Forfait annuel en jours</a:t>
            </a:r>
            <a:r>
              <a:rPr lang="fr-FR" dirty="0"/>
              <a:t> », vous devez saisir une valeur étant un multiple de 3,5 ou 7 pour une journée qui correspond aux jours de fermeture de l’établissement pour lesquels ces salariés n’ont pu travailler.</a:t>
            </a:r>
            <a:endParaRPr lang="en-US" dirty="0"/>
          </a:p>
          <a:p>
            <a:pPr lvl="0"/>
            <a:endParaRPr lang="en-US" dirty="0"/>
          </a:p>
          <a:p>
            <a:pPr lvl="0"/>
            <a:r>
              <a:rPr lang="fr-FR" dirty="0"/>
              <a:t> </a:t>
            </a:r>
          </a:p>
          <a:p>
            <a:pPr lvl="0"/>
            <a:endParaRPr lang="fr-FR" sz="900" dirty="0"/>
          </a:p>
          <a:p>
            <a:pPr lvl="0"/>
            <a:endParaRPr lang="fr-FR" dirty="0"/>
          </a:p>
          <a:p>
            <a:pPr lvl="0"/>
            <a:r>
              <a:rPr lang="fr-FR" dirty="0"/>
              <a:t> exemple 10 journées à 7 h soit 70 h</a:t>
            </a:r>
          </a:p>
          <a:p>
            <a:pPr lvl="0"/>
            <a:endParaRPr lang="fr-FR" dirty="0"/>
          </a:p>
        </p:txBody>
      </p:sp>
      <p:pic>
        <p:nvPicPr>
          <p:cNvPr id="5" name="Image 4">
            <a:extLst>
              <a:ext uri="{FF2B5EF4-FFF2-40B4-BE49-F238E27FC236}">
                <a16:creationId xmlns:a16="http://schemas.microsoft.com/office/drawing/2014/main" id="{6A15096D-219C-4767-85F6-DE6D9722EA66}"/>
              </a:ext>
            </a:extLst>
          </p:cNvPr>
          <p:cNvPicPr>
            <a:picLocks noChangeAspect="1"/>
          </p:cNvPicPr>
          <p:nvPr/>
        </p:nvPicPr>
        <p:blipFill>
          <a:blip r:embed="rId2"/>
          <a:stretch>
            <a:fillRect/>
          </a:stretch>
        </p:blipFill>
        <p:spPr>
          <a:xfrm>
            <a:off x="486614" y="4224839"/>
            <a:ext cx="9602540" cy="828791"/>
          </a:xfrm>
          <a:prstGeom prst="rect">
            <a:avLst/>
          </a:prstGeom>
        </p:spPr>
      </p:pic>
      <p:pic>
        <p:nvPicPr>
          <p:cNvPr id="6" name="Image 5">
            <a:extLst>
              <a:ext uri="{FF2B5EF4-FFF2-40B4-BE49-F238E27FC236}">
                <a16:creationId xmlns:a16="http://schemas.microsoft.com/office/drawing/2014/main" id="{BF2A4243-5368-4FBF-B53F-98FE710E2E30}"/>
              </a:ext>
            </a:extLst>
          </p:cNvPr>
          <p:cNvPicPr>
            <a:picLocks noChangeAspect="1"/>
          </p:cNvPicPr>
          <p:nvPr/>
        </p:nvPicPr>
        <p:blipFill>
          <a:blip r:embed="rId3"/>
          <a:stretch>
            <a:fillRect/>
          </a:stretch>
        </p:blipFill>
        <p:spPr>
          <a:xfrm>
            <a:off x="390525" y="5487857"/>
            <a:ext cx="9698629" cy="1093694"/>
          </a:xfrm>
          <a:prstGeom prst="rect">
            <a:avLst/>
          </a:prstGeom>
        </p:spPr>
      </p:pic>
    </p:spTree>
    <p:extLst>
      <p:ext uri="{BB962C8B-B14F-4D97-AF65-F5344CB8AC3E}">
        <p14:creationId xmlns:p14="http://schemas.microsoft.com/office/powerpoint/2010/main" val="9156682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101B14-B799-4609-850A-2DE658818CD3}"/>
              </a:ext>
            </a:extLst>
          </p:cNvPr>
          <p:cNvSpPr>
            <a:spLocks noGrp="1"/>
          </p:cNvSpPr>
          <p:nvPr>
            <p:ph type="title"/>
          </p:nvPr>
        </p:nvSpPr>
        <p:spPr>
          <a:xfrm>
            <a:off x="390525" y="143436"/>
            <a:ext cx="9354109" cy="1093694"/>
          </a:xfrm>
        </p:spPr>
        <p:txBody>
          <a:bodyPr>
            <a:normAutofit fontScale="90000"/>
          </a:bodyPr>
          <a:lstStyle/>
          <a:p>
            <a:r>
              <a:rPr lang="fr-FR" sz="2700" dirty="0"/>
              <a:t>Etape 4 REMPLIR LES HEURES TRAVAILLEES ET CHOMEES</a:t>
            </a:r>
            <a:br>
              <a:rPr lang="fr-FR" dirty="0"/>
            </a:br>
            <a:br>
              <a:rPr lang="fr-FR" sz="1800" dirty="0"/>
            </a:br>
            <a:br>
              <a:rPr lang="fr-FR" dirty="0">
                <a:solidFill>
                  <a:schemeClr val="tx2">
                    <a:lumMod val="60000"/>
                    <a:lumOff val="40000"/>
                  </a:schemeClr>
                </a:solidFill>
              </a:rPr>
            </a:br>
            <a:br>
              <a:rPr lang="fr-FR" dirty="0"/>
            </a:br>
            <a:br>
              <a:rPr lang="fr-FR" dirty="0"/>
            </a:br>
            <a:endParaRPr lang="en-US" dirty="0"/>
          </a:p>
        </p:txBody>
      </p:sp>
      <p:sp>
        <p:nvSpPr>
          <p:cNvPr id="3" name="ZoneTexte 2">
            <a:extLst>
              <a:ext uri="{FF2B5EF4-FFF2-40B4-BE49-F238E27FC236}">
                <a16:creationId xmlns:a16="http://schemas.microsoft.com/office/drawing/2014/main" id="{0BFF6C1A-47E0-4F22-8D3C-53A59B52ABC7}"/>
              </a:ext>
            </a:extLst>
          </p:cNvPr>
          <p:cNvSpPr txBox="1"/>
          <p:nvPr/>
        </p:nvSpPr>
        <p:spPr>
          <a:xfrm>
            <a:off x="486614" y="690283"/>
            <a:ext cx="9161930" cy="3000821"/>
          </a:xfrm>
          <a:prstGeom prst="rect">
            <a:avLst/>
          </a:prstGeom>
          <a:noFill/>
        </p:spPr>
        <p:txBody>
          <a:bodyPr wrap="square" rtlCol="0">
            <a:spAutoFit/>
          </a:bodyPr>
          <a:lstStyle/>
          <a:p>
            <a:r>
              <a:rPr lang="fr-FR" b="1" i="1" u="sng" dirty="0"/>
              <a:t>COMMENT RENSEIGNER LES HEURES CHOMEES ET TRAVAILLEES  </a:t>
            </a:r>
            <a:endParaRPr lang="en-US" dirty="0"/>
          </a:p>
          <a:p>
            <a:r>
              <a:rPr lang="fr-FR" b="1" i="1" dirty="0"/>
              <a:t> </a:t>
            </a:r>
          </a:p>
          <a:p>
            <a:pPr lvl="0"/>
            <a:r>
              <a:rPr lang="fr-FR" dirty="0"/>
              <a:t>1. Autre Forfait hebdomadaire (temps partiel et temps complets à temps constant)</a:t>
            </a:r>
            <a:endParaRPr lang="en-US" dirty="0"/>
          </a:p>
          <a:p>
            <a:pPr lvl="0"/>
            <a:endParaRPr lang="en-US" dirty="0"/>
          </a:p>
          <a:p>
            <a:pPr lvl="0"/>
            <a:r>
              <a:rPr lang="en-US" dirty="0"/>
              <a:t>Il </a:t>
            </a:r>
            <a:r>
              <a:rPr lang="en-US" dirty="0" err="1"/>
              <a:t>suffit</a:t>
            </a:r>
            <a:r>
              <a:rPr lang="en-US" dirty="0"/>
              <a:t> de </a:t>
            </a:r>
            <a:r>
              <a:rPr lang="en-US" dirty="0" err="1"/>
              <a:t>rentrer</a:t>
            </a:r>
            <a:r>
              <a:rPr lang="en-US" dirty="0"/>
              <a:t> les </a:t>
            </a:r>
            <a:r>
              <a:rPr lang="en-US" dirty="0" err="1"/>
              <a:t>heures</a:t>
            </a:r>
            <a:r>
              <a:rPr lang="en-US" dirty="0"/>
              <a:t> </a:t>
            </a:r>
            <a:r>
              <a:rPr lang="en-US" dirty="0" err="1"/>
              <a:t>travaillées</a:t>
            </a:r>
            <a:r>
              <a:rPr lang="en-US" dirty="0"/>
              <a:t> </a:t>
            </a:r>
            <a:r>
              <a:rPr lang="en-US" dirty="0" err="1"/>
              <a:t>ou</a:t>
            </a:r>
            <a:r>
              <a:rPr lang="en-US" dirty="0"/>
              <a:t> </a:t>
            </a:r>
            <a:r>
              <a:rPr lang="en-US" dirty="0" err="1"/>
              <a:t>assimilées</a:t>
            </a:r>
            <a:r>
              <a:rPr lang="en-US" dirty="0"/>
              <a:t> et le </a:t>
            </a:r>
            <a:r>
              <a:rPr lang="en-US" dirty="0" err="1"/>
              <a:t>calcul</a:t>
            </a:r>
            <a:r>
              <a:rPr lang="en-US" dirty="0"/>
              <a:t> des </a:t>
            </a:r>
            <a:r>
              <a:rPr lang="en-US" dirty="0" err="1"/>
              <a:t>heures</a:t>
            </a:r>
            <a:r>
              <a:rPr lang="en-US" dirty="0"/>
              <a:t> </a:t>
            </a:r>
            <a:r>
              <a:rPr lang="en-US" dirty="0" err="1"/>
              <a:t>chômées</a:t>
            </a:r>
            <a:r>
              <a:rPr lang="en-US" dirty="0"/>
              <a:t> se </a:t>
            </a:r>
            <a:r>
              <a:rPr lang="en-US" dirty="0" err="1"/>
              <a:t>réalise</a:t>
            </a:r>
            <a:r>
              <a:rPr lang="en-US" dirty="0"/>
              <a:t> </a:t>
            </a:r>
            <a:r>
              <a:rPr lang="en-US" dirty="0" err="1"/>
              <a:t>automatiquement</a:t>
            </a:r>
            <a:r>
              <a:rPr lang="en-US" dirty="0"/>
              <a:t> au regard de la durée </a:t>
            </a:r>
            <a:r>
              <a:rPr lang="en-US" dirty="0" err="1"/>
              <a:t>contractuelle</a:t>
            </a:r>
            <a:r>
              <a:rPr lang="en-US" dirty="0"/>
              <a:t> du </a:t>
            </a:r>
            <a:r>
              <a:rPr lang="en-US" dirty="0" err="1"/>
              <a:t>salarié</a:t>
            </a:r>
            <a:r>
              <a:rPr lang="en-US" dirty="0"/>
              <a:t>.</a:t>
            </a:r>
          </a:p>
          <a:p>
            <a:pPr lvl="0"/>
            <a:r>
              <a:rPr lang="fr-FR" dirty="0"/>
              <a:t> </a:t>
            </a:r>
          </a:p>
          <a:p>
            <a:pPr lvl="0"/>
            <a:endParaRPr lang="fr-FR" sz="900" dirty="0"/>
          </a:p>
          <a:p>
            <a:pPr lvl="0"/>
            <a:endParaRPr lang="fr-FR" dirty="0"/>
          </a:p>
          <a:p>
            <a:pPr lvl="0"/>
            <a:r>
              <a:rPr lang="fr-FR" dirty="0"/>
              <a:t> </a:t>
            </a:r>
          </a:p>
          <a:p>
            <a:pPr lvl="0"/>
            <a:endParaRPr lang="fr-FR" dirty="0"/>
          </a:p>
        </p:txBody>
      </p:sp>
      <p:pic>
        <p:nvPicPr>
          <p:cNvPr id="4" name="Image 3">
            <a:extLst>
              <a:ext uri="{FF2B5EF4-FFF2-40B4-BE49-F238E27FC236}">
                <a16:creationId xmlns:a16="http://schemas.microsoft.com/office/drawing/2014/main" id="{37DA262B-D6D0-4079-8F54-0A817ACA8982}"/>
              </a:ext>
            </a:extLst>
          </p:cNvPr>
          <p:cNvPicPr>
            <a:picLocks noChangeAspect="1"/>
          </p:cNvPicPr>
          <p:nvPr/>
        </p:nvPicPr>
        <p:blipFill>
          <a:blip r:embed="rId2"/>
          <a:stretch>
            <a:fillRect/>
          </a:stretch>
        </p:blipFill>
        <p:spPr>
          <a:xfrm>
            <a:off x="226555" y="2776755"/>
            <a:ext cx="11311122" cy="3390961"/>
          </a:xfrm>
          <a:prstGeom prst="rect">
            <a:avLst/>
          </a:prstGeom>
        </p:spPr>
      </p:pic>
    </p:spTree>
    <p:extLst>
      <p:ext uri="{BB962C8B-B14F-4D97-AF65-F5344CB8AC3E}">
        <p14:creationId xmlns:p14="http://schemas.microsoft.com/office/powerpoint/2010/main" val="25834200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101B14-B799-4609-850A-2DE658818CD3}"/>
              </a:ext>
            </a:extLst>
          </p:cNvPr>
          <p:cNvSpPr>
            <a:spLocks noGrp="1"/>
          </p:cNvSpPr>
          <p:nvPr>
            <p:ph type="title"/>
          </p:nvPr>
        </p:nvSpPr>
        <p:spPr>
          <a:xfrm>
            <a:off x="390525" y="143436"/>
            <a:ext cx="9354109" cy="1093694"/>
          </a:xfrm>
        </p:spPr>
        <p:txBody>
          <a:bodyPr>
            <a:normAutofit fontScale="90000"/>
          </a:bodyPr>
          <a:lstStyle/>
          <a:p>
            <a:r>
              <a:rPr lang="fr-FR" sz="2700" dirty="0"/>
              <a:t>Etape 4 REMPLIR LES HEURES TRAVAILLEES ET CHOMEES</a:t>
            </a:r>
            <a:br>
              <a:rPr lang="fr-FR" dirty="0"/>
            </a:br>
            <a:br>
              <a:rPr lang="fr-FR" sz="1800" dirty="0"/>
            </a:br>
            <a:br>
              <a:rPr lang="fr-FR" dirty="0">
                <a:solidFill>
                  <a:schemeClr val="tx2">
                    <a:lumMod val="60000"/>
                    <a:lumOff val="40000"/>
                  </a:schemeClr>
                </a:solidFill>
              </a:rPr>
            </a:br>
            <a:br>
              <a:rPr lang="fr-FR" dirty="0"/>
            </a:br>
            <a:br>
              <a:rPr lang="fr-FR" dirty="0"/>
            </a:br>
            <a:endParaRPr lang="en-US" dirty="0"/>
          </a:p>
        </p:txBody>
      </p:sp>
      <p:sp>
        <p:nvSpPr>
          <p:cNvPr id="3" name="ZoneTexte 2">
            <a:extLst>
              <a:ext uri="{FF2B5EF4-FFF2-40B4-BE49-F238E27FC236}">
                <a16:creationId xmlns:a16="http://schemas.microsoft.com/office/drawing/2014/main" id="{0BFF6C1A-47E0-4F22-8D3C-53A59B52ABC7}"/>
              </a:ext>
            </a:extLst>
          </p:cNvPr>
          <p:cNvSpPr txBox="1"/>
          <p:nvPr/>
        </p:nvSpPr>
        <p:spPr>
          <a:xfrm>
            <a:off x="486614" y="690283"/>
            <a:ext cx="9161930" cy="4108817"/>
          </a:xfrm>
          <a:prstGeom prst="rect">
            <a:avLst/>
          </a:prstGeom>
          <a:noFill/>
        </p:spPr>
        <p:txBody>
          <a:bodyPr wrap="square" rtlCol="0">
            <a:spAutoFit/>
          </a:bodyPr>
          <a:lstStyle/>
          <a:p>
            <a:r>
              <a:rPr lang="fr-FR" b="1" i="1" u="sng" dirty="0"/>
              <a:t>COMMENT RENSEIGNER LES HEURES CHOMEES ET TRAVAILLEES  </a:t>
            </a:r>
            <a:endParaRPr lang="en-US" dirty="0"/>
          </a:p>
          <a:p>
            <a:r>
              <a:rPr lang="fr-FR" b="1" i="1" dirty="0"/>
              <a:t> </a:t>
            </a:r>
          </a:p>
          <a:p>
            <a:pPr lvl="0"/>
            <a:r>
              <a:rPr lang="fr-FR" dirty="0"/>
              <a:t>1. Autre Forfait hebdomadaire (temps partiel et temps complet à temps constant)</a:t>
            </a:r>
            <a:endParaRPr lang="en-US" dirty="0"/>
          </a:p>
          <a:p>
            <a:pPr lvl="0"/>
            <a:endParaRPr lang="en-US" dirty="0"/>
          </a:p>
          <a:p>
            <a:pPr lvl="0"/>
            <a:r>
              <a:rPr lang="en-US" dirty="0"/>
              <a:t>Il </a:t>
            </a:r>
            <a:r>
              <a:rPr lang="en-US" dirty="0" err="1"/>
              <a:t>suffit</a:t>
            </a:r>
            <a:r>
              <a:rPr lang="en-US" dirty="0"/>
              <a:t> de </a:t>
            </a:r>
            <a:r>
              <a:rPr lang="en-US" dirty="0" err="1"/>
              <a:t>rentrer</a:t>
            </a:r>
            <a:r>
              <a:rPr lang="en-US" dirty="0"/>
              <a:t> les </a:t>
            </a:r>
            <a:r>
              <a:rPr lang="en-US" dirty="0" err="1"/>
              <a:t>heures</a:t>
            </a:r>
            <a:r>
              <a:rPr lang="en-US" dirty="0"/>
              <a:t> </a:t>
            </a:r>
            <a:r>
              <a:rPr lang="en-US" dirty="0" err="1"/>
              <a:t>travaillées</a:t>
            </a:r>
            <a:r>
              <a:rPr lang="en-US" dirty="0"/>
              <a:t> </a:t>
            </a:r>
            <a:r>
              <a:rPr lang="en-US" dirty="0" err="1"/>
              <a:t>ou</a:t>
            </a:r>
            <a:r>
              <a:rPr lang="en-US" dirty="0"/>
              <a:t> </a:t>
            </a:r>
            <a:r>
              <a:rPr lang="en-US" dirty="0" err="1"/>
              <a:t>assimilées</a:t>
            </a:r>
            <a:r>
              <a:rPr lang="en-US" dirty="0"/>
              <a:t> et le </a:t>
            </a:r>
            <a:r>
              <a:rPr lang="en-US" dirty="0" err="1"/>
              <a:t>calcul</a:t>
            </a:r>
            <a:r>
              <a:rPr lang="en-US" dirty="0"/>
              <a:t> des </a:t>
            </a:r>
            <a:r>
              <a:rPr lang="en-US" dirty="0" err="1"/>
              <a:t>heures</a:t>
            </a:r>
            <a:r>
              <a:rPr lang="en-US" dirty="0"/>
              <a:t> </a:t>
            </a:r>
            <a:r>
              <a:rPr lang="en-US" dirty="0" err="1"/>
              <a:t>chômées</a:t>
            </a:r>
            <a:r>
              <a:rPr lang="en-US" dirty="0"/>
              <a:t> se </a:t>
            </a:r>
            <a:r>
              <a:rPr lang="en-US" dirty="0" err="1"/>
              <a:t>réalise</a:t>
            </a:r>
            <a:r>
              <a:rPr lang="en-US" dirty="0"/>
              <a:t> </a:t>
            </a:r>
            <a:r>
              <a:rPr lang="en-US" dirty="0" err="1"/>
              <a:t>automatiquement</a:t>
            </a:r>
            <a:r>
              <a:rPr lang="en-US" dirty="0"/>
              <a:t> au regard de la durée </a:t>
            </a:r>
            <a:r>
              <a:rPr lang="en-US" dirty="0" err="1"/>
              <a:t>contractuelle</a:t>
            </a:r>
            <a:r>
              <a:rPr lang="en-US" dirty="0"/>
              <a:t> du </a:t>
            </a:r>
            <a:r>
              <a:rPr lang="en-US" dirty="0" err="1"/>
              <a:t>salarié</a:t>
            </a:r>
            <a:r>
              <a:rPr lang="en-US" dirty="0"/>
              <a:t>.</a:t>
            </a:r>
          </a:p>
          <a:p>
            <a:pPr lvl="0"/>
            <a:r>
              <a:rPr lang="fr-FR" dirty="0"/>
              <a:t> </a:t>
            </a:r>
          </a:p>
          <a:p>
            <a:pPr lvl="0"/>
            <a:r>
              <a:rPr lang="fr-FR" dirty="0"/>
              <a:t>Le total des heures travaillées et chômées sur la semaine correspond à la durée contractuelle</a:t>
            </a:r>
          </a:p>
          <a:p>
            <a:pPr lvl="0"/>
            <a:r>
              <a:rPr lang="fr-FR" dirty="0"/>
              <a:t>Semaine 16/03 : 15+15 =30</a:t>
            </a:r>
          </a:p>
          <a:p>
            <a:pPr lvl="0"/>
            <a:r>
              <a:rPr lang="fr-FR" dirty="0"/>
              <a:t>Semaine 23/03 : 0+30 = 30</a:t>
            </a:r>
          </a:p>
          <a:p>
            <a:pPr lvl="0"/>
            <a:r>
              <a:rPr lang="fr-FR" sz="900" dirty="0"/>
              <a:t>/</a:t>
            </a:r>
          </a:p>
          <a:p>
            <a:pPr lvl="0"/>
            <a:endParaRPr lang="fr-FR" dirty="0"/>
          </a:p>
          <a:p>
            <a:pPr lvl="0"/>
            <a:r>
              <a:rPr lang="fr-FR" dirty="0"/>
              <a:t> </a:t>
            </a:r>
          </a:p>
          <a:p>
            <a:pPr lvl="0"/>
            <a:endParaRPr lang="fr-FR" dirty="0"/>
          </a:p>
        </p:txBody>
      </p:sp>
      <p:pic>
        <p:nvPicPr>
          <p:cNvPr id="5" name="Image 4">
            <a:extLst>
              <a:ext uri="{FF2B5EF4-FFF2-40B4-BE49-F238E27FC236}">
                <a16:creationId xmlns:a16="http://schemas.microsoft.com/office/drawing/2014/main" id="{1719D8E5-2B14-4989-82DC-EE7EF5AEA2E7}"/>
              </a:ext>
            </a:extLst>
          </p:cNvPr>
          <p:cNvPicPr>
            <a:picLocks noChangeAspect="1"/>
          </p:cNvPicPr>
          <p:nvPr/>
        </p:nvPicPr>
        <p:blipFill>
          <a:blip r:embed="rId2"/>
          <a:stretch>
            <a:fillRect/>
          </a:stretch>
        </p:blipFill>
        <p:spPr>
          <a:xfrm>
            <a:off x="486614" y="3785118"/>
            <a:ext cx="9648544" cy="2672832"/>
          </a:xfrm>
          <a:prstGeom prst="rect">
            <a:avLst/>
          </a:prstGeom>
        </p:spPr>
      </p:pic>
    </p:spTree>
    <p:extLst>
      <p:ext uri="{BB962C8B-B14F-4D97-AF65-F5344CB8AC3E}">
        <p14:creationId xmlns:p14="http://schemas.microsoft.com/office/powerpoint/2010/main" val="120674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101B14-B799-4609-850A-2DE658818CD3}"/>
              </a:ext>
            </a:extLst>
          </p:cNvPr>
          <p:cNvSpPr>
            <a:spLocks noGrp="1"/>
          </p:cNvSpPr>
          <p:nvPr>
            <p:ph type="title"/>
          </p:nvPr>
        </p:nvSpPr>
        <p:spPr>
          <a:xfrm>
            <a:off x="677333" y="143436"/>
            <a:ext cx="9067301" cy="1093694"/>
          </a:xfrm>
        </p:spPr>
        <p:txBody>
          <a:bodyPr>
            <a:normAutofit fontScale="90000"/>
          </a:bodyPr>
          <a:lstStyle/>
          <a:p>
            <a:r>
              <a:rPr lang="fr-FR" dirty="0"/>
              <a:t>RAPPELS IMPORTANTS</a:t>
            </a:r>
            <a:br>
              <a:rPr lang="fr-FR" dirty="0"/>
            </a:br>
            <a:br>
              <a:rPr lang="fr-FR" dirty="0"/>
            </a:br>
            <a:br>
              <a:rPr lang="fr-FR" sz="1800" dirty="0"/>
            </a:br>
            <a:br>
              <a:rPr lang="fr-FR" dirty="0">
                <a:solidFill>
                  <a:schemeClr val="tx2">
                    <a:lumMod val="60000"/>
                    <a:lumOff val="40000"/>
                  </a:schemeClr>
                </a:solidFill>
              </a:rPr>
            </a:br>
            <a:br>
              <a:rPr lang="fr-FR" dirty="0"/>
            </a:br>
            <a:br>
              <a:rPr lang="fr-FR" dirty="0"/>
            </a:br>
            <a:endParaRPr lang="en-US" dirty="0"/>
          </a:p>
        </p:txBody>
      </p:sp>
      <p:sp>
        <p:nvSpPr>
          <p:cNvPr id="3" name="ZoneTexte 2">
            <a:extLst>
              <a:ext uri="{FF2B5EF4-FFF2-40B4-BE49-F238E27FC236}">
                <a16:creationId xmlns:a16="http://schemas.microsoft.com/office/drawing/2014/main" id="{0BFF6C1A-47E0-4F22-8D3C-53A59B52ABC7}"/>
              </a:ext>
            </a:extLst>
          </p:cNvPr>
          <p:cNvSpPr txBox="1"/>
          <p:nvPr/>
        </p:nvSpPr>
        <p:spPr>
          <a:xfrm>
            <a:off x="677332" y="958812"/>
            <a:ext cx="9414624" cy="5355312"/>
          </a:xfrm>
          <a:prstGeom prst="rect">
            <a:avLst/>
          </a:prstGeom>
          <a:noFill/>
        </p:spPr>
        <p:txBody>
          <a:bodyPr wrap="square" rtlCol="0">
            <a:spAutoFit/>
          </a:bodyPr>
          <a:lstStyle/>
          <a:p>
            <a:r>
              <a:rPr lang="fr-FR" b="1" dirty="0">
                <a:effectLst>
                  <a:outerShdw blurRad="38100" dist="38100" dir="2700000" algn="tl">
                    <a:srgbClr val="000000">
                      <a:alpha val="43137"/>
                    </a:srgbClr>
                  </a:outerShdw>
                </a:effectLst>
              </a:rPr>
              <a:t>Rappels préliminaires pour une demande d’indemnisation </a:t>
            </a:r>
            <a:r>
              <a:rPr lang="fr-FR" dirty="0"/>
              <a:t>:</a:t>
            </a:r>
          </a:p>
          <a:p>
            <a:endParaRPr lang="fr-FR" dirty="0"/>
          </a:p>
          <a:p>
            <a:pPr marL="742950" lvl="1" indent="-285750">
              <a:buFont typeface="Wingdings" panose="05000000000000000000" pitchFamily="2" charset="2"/>
              <a:buChar char="v"/>
            </a:pPr>
            <a:r>
              <a:rPr lang="fr-FR" dirty="0"/>
              <a:t>Cette demande est possible une fois l’autorisation d’activité partielle obtenue</a:t>
            </a:r>
          </a:p>
          <a:p>
            <a:pPr lvl="1"/>
            <a:endParaRPr lang="fr-FR" sz="900" dirty="0"/>
          </a:p>
          <a:p>
            <a:pPr marL="742950" lvl="1" indent="-285750">
              <a:buFont typeface="Wingdings" panose="05000000000000000000" pitchFamily="2" charset="2"/>
              <a:buChar char="v"/>
            </a:pPr>
            <a:r>
              <a:rPr lang="fr-FR" b="1" dirty="0"/>
              <a:t>Il est possible de ne pas solliciter de demande d’indemnisation</a:t>
            </a:r>
            <a:r>
              <a:rPr lang="fr-FR" dirty="0"/>
              <a:t>. Il suffit de réaliser un courrier à la DIRECCTE pouvant être déposé dans l’espace documentaire précisant que vous ne demanderez pas d’indemnisation relative à l’autorisation d’activité partielle. En revanche, l’activité partielle permet de bénéficier du régime applicable aux allocations d’activité partielle c’est-à-dire :</a:t>
            </a:r>
          </a:p>
          <a:p>
            <a:pPr marL="1200150" lvl="2" indent="-285750">
              <a:buFont typeface="Wingdings" panose="05000000000000000000" pitchFamily="2" charset="2"/>
              <a:buChar char="Ø"/>
            </a:pPr>
            <a:r>
              <a:rPr lang="fr-FR" dirty="0"/>
              <a:t>Exonération des allocations d’activité partielle de cotisations sociales</a:t>
            </a:r>
          </a:p>
          <a:p>
            <a:pPr marL="1200150" lvl="2" indent="-285750">
              <a:buFont typeface="Wingdings" panose="05000000000000000000" pitchFamily="2" charset="2"/>
              <a:buChar char="Ø"/>
            </a:pPr>
            <a:r>
              <a:rPr lang="fr-FR" dirty="0"/>
              <a:t>Exonération du complément employeur aux allocations de cotisations sociales (conserver décision collège employeur de maintien de salaire à 100 %)</a:t>
            </a:r>
          </a:p>
          <a:p>
            <a:pPr lvl="2"/>
            <a:endParaRPr lang="fr-FR" sz="900" dirty="0"/>
          </a:p>
          <a:p>
            <a:pPr marL="742950" lvl="1" indent="-285750">
              <a:buFont typeface="Wingdings" panose="05000000000000000000" pitchFamily="2" charset="2"/>
              <a:buChar char="v"/>
            </a:pPr>
            <a:r>
              <a:rPr lang="fr-FR" dirty="0"/>
              <a:t>Un mail d’autorisation d’activité partielle reçue sur l’adresse mail liée au compte de création précise :</a:t>
            </a:r>
          </a:p>
          <a:p>
            <a:pPr marL="1200150" lvl="2" indent="-285750">
              <a:buFont typeface="Wingdings" panose="05000000000000000000" pitchFamily="2" charset="2"/>
              <a:buChar char="Ø"/>
            </a:pPr>
            <a:r>
              <a:rPr lang="fr-FR" dirty="0"/>
              <a:t>Le nombre d’heures maximum pouvant être demandées</a:t>
            </a:r>
          </a:p>
          <a:p>
            <a:pPr marL="1200150" lvl="2" indent="-285750">
              <a:buFont typeface="Wingdings" panose="05000000000000000000" pitchFamily="2" charset="2"/>
              <a:buChar char="Ø"/>
            </a:pPr>
            <a:r>
              <a:rPr lang="fr-FR" dirty="0"/>
              <a:t>La période durant laquelle l’activité partielle peut être réalisée</a:t>
            </a:r>
          </a:p>
          <a:p>
            <a:pPr marL="1200150" lvl="2" indent="-285750">
              <a:buFont typeface="Wingdings" panose="05000000000000000000" pitchFamily="2" charset="2"/>
              <a:buChar char="Ø"/>
            </a:pPr>
            <a:r>
              <a:rPr lang="fr-FR" dirty="0"/>
              <a:t>Le délai pendant lequel l’entreprise peut solliciter le remboursement (12 mois à compter de la fin de la période d’activité partielle)</a:t>
            </a:r>
          </a:p>
          <a:p>
            <a:pPr marL="1200150" lvl="2" indent="-285750">
              <a:buFont typeface="Wingdings" panose="05000000000000000000" pitchFamily="2" charset="2"/>
              <a:buChar char="Ø"/>
            </a:pPr>
            <a:r>
              <a:rPr lang="fr-FR" dirty="0"/>
              <a:t>Le code vous servant à créer une demande d’indemnisation</a:t>
            </a:r>
          </a:p>
        </p:txBody>
      </p:sp>
    </p:spTree>
    <p:extLst>
      <p:ext uri="{BB962C8B-B14F-4D97-AF65-F5344CB8AC3E}">
        <p14:creationId xmlns:p14="http://schemas.microsoft.com/office/powerpoint/2010/main" val="1794742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101B14-B799-4609-850A-2DE658818CD3}"/>
              </a:ext>
            </a:extLst>
          </p:cNvPr>
          <p:cNvSpPr>
            <a:spLocks noGrp="1"/>
          </p:cNvSpPr>
          <p:nvPr>
            <p:ph type="title"/>
          </p:nvPr>
        </p:nvSpPr>
        <p:spPr>
          <a:xfrm>
            <a:off x="390525" y="143436"/>
            <a:ext cx="9354109" cy="1093694"/>
          </a:xfrm>
        </p:spPr>
        <p:txBody>
          <a:bodyPr>
            <a:normAutofit fontScale="90000"/>
          </a:bodyPr>
          <a:lstStyle/>
          <a:p>
            <a:r>
              <a:rPr lang="fr-FR" sz="2700" dirty="0"/>
              <a:t>Etape 4 REMPLIR LES HEURES TRAVAILLEES ET CHOMEES</a:t>
            </a:r>
            <a:br>
              <a:rPr lang="fr-FR" dirty="0"/>
            </a:br>
            <a:br>
              <a:rPr lang="fr-FR" sz="1800" dirty="0"/>
            </a:br>
            <a:br>
              <a:rPr lang="fr-FR" dirty="0">
                <a:solidFill>
                  <a:schemeClr val="tx2">
                    <a:lumMod val="60000"/>
                    <a:lumOff val="40000"/>
                  </a:schemeClr>
                </a:solidFill>
              </a:rPr>
            </a:br>
            <a:br>
              <a:rPr lang="fr-FR" dirty="0"/>
            </a:br>
            <a:br>
              <a:rPr lang="fr-FR" dirty="0"/>
            </a:br>
            <a:endParaRPr lang="en-US" dirty="0"/>
          </a:p>
        </p:txBody>
      </p:sp>
      <p:sp>
        <p:nvSpPr>
          <p:cNvPr id="3" name="ZoneTexte 2">
            <a:extLst>
              <a:ext uri="{FF2B5EF4-FFF2-40B4-BE49-F238E27FC236}">
                <a16:creationId xmlns:a16="http://schemas.microsoft.com/office/drawing/2014/main" id="{0BFF6C1A-47E0-4F22-8D3C-53A59B52ABC7}"/>
              </a:ext>
            </a:extLst>
          </p:cNvPr>
          <p:cNvSpPr txBox="1"/>
          <p:nvPr/>
        </p:nvSpPr>
        <p:spPr>
          <a:xfrm>
            <a:off x="486614" y="690283"/>
            <a:ext cx="9161930" cy="7155805"/>
          </a:xfrm>
          <a:prstGeom prst="rect">
            <a:avLst/>
          </a:prstGeom>
          <a:noFill/>
        </p:spPr>
        <p:txBody>
          <a:bodyPr wrap="square" rtlCol="0">
            <a:spAutoFit/>
          </a:bodyPr>
          <a:lstStyle/>
          <a:p>
            <a:r>
              <a:rPr lang="fr-FR" b="1" i="1" u="sng" dirty="0"/>
              <a:t>COMMENT RENSEIGNER LES HEURES CHOMEES ET TRAVAILLEES  </a:t>
            </a:r>
            <a:endParaRPr lang="en-US" dirty="0"/>
          </a:p>
          <a:p>
            <a:r>
              <a:rPr lang="fr-FR" b="1" i="1" dirty="0"/>
              <a:t> </a:t>
            </a:r>
          </a:p>
          <a:p>
            <a:pPr lvl="0"/>
            <a:r>
              <a:rPr lang="fr-FR" dirty="0"/>
              <a:t>2. Equivalent 35h (équivalence notamment salariés internats par exemple à temps plein)</a:t>
            </a:r>
          </a:p>
          <a:p>
            <a:pPr lvl="0"/>
            <a:endParaRPr lang="fr-FR" dirty="0"/>
          </a:p>
          <a:p>
            <a:pPr lvl="0"/>
            <a:endParaRPr lang="fr-FR" dirty="0"/>
          </a:p>
          <a:p>
            <a:pPr lvl="0"/>
            <a:endParaRPr lang="fr-FR" dirty="0"/>
          </a:p>
          <a:p>
            <a:pPr lvl="0"/>
            <a:endParaRPr lang="fr-FR" dirty="0"/>
          </a:p>
          <a:p>
            <a:pPr lvl="0"/>
            <a:endParaRPr lang="fr-FR" dirty="0"/>
          </a:p>
          <a:p>
            <a:pPr lvl="0"/>
            <a:endParaRPr lang="fr-FR" dirty="0"/>
          </a:p>
          <a:p>
            <a:pPr lvl="0"/>
            <a:endParaRPr lang="fr-FR" dirty="0"/>
          </a:p>
          <a:p>
            <a:pPr lvl="0"/>
            <a:endParaRPr lang="fr-FR" dirty="0"/>
          </a:p>
          <a:p>
            <a:pPr lvl="0"/>
            <a:endParaRPr lang="fr-FR" dirty="0"/>
          </a:p>
          <a:p>
            <a:pPr lvl="0"/>
            <a:endParaRPr lang="fr-FR" dirty="0"/>
          </a:p>
          <a:p>
            <a:pPr lvl="0"/>
            <a:endParaRPr lang="fr-FR" dirty="0"/>
          </a:p>
          <a:p>
            <a:pPr lvl="0"/>
            <a:endParaRPr lang="fr-FR" dirty="0"/>
          </a:p>
          <a:p>
            <a:pPr lvl="0"/>
            <a:endParaRPr lang="fr-FR" dirty="0"/>
          </a:p>
          <a:p>
            <a:pPr lvl="0"/>
            <a:r>
              <a:rPr lang="fr-FR" dirty="0"/>
              <a:t>Le total des heures chômées et des heures travaillées est égale à 35h.</a:t>
            </a:r>
          </a:p>
          <a:p>
            <a:pPr lvl="0"/>
            <a:r>
              <a:rPr lang="fr-FR" dirty="0"/>
              <a:t>Le calcul des heures chômées se réalise directement à partir des heures travaillées inscrites par différentiel avec 35h.</a:t>
            </a:r>
            <a:endParaRPr lang="en-US" dirty="0"/>
          </a:p>
          <a:p>
            <a:pPr lvl="0"/>
            <a:endParaRPr lang="en-US" dirty="0"/>
          </a:p>
          <a:p>
            <a:pPr lvl="0"/>
            <a:r>
              <a:rPr lang="fr-FR" dirty="0"/>
              <a:t> </a:t>
            </a:r>
          </a:p>
          <a:p>
            <a:pPr lvl="0"/>
            <a:endParaRPr lang="fr-FR" sz="900" dirty="0"/>
          </a:p>
          <a:p>
            <a:pPr lvl="0"/>
            <a:endParaRPr lang="fr-FR" dirty="0"/>
          </a:p>
          <a:p>
            <a:pPr lvl="0"/>
            <a:r>
              <a:rPr lang="fr-FR" dirty="0"/>
              <a:t> </a:t>
            </a:r>
          </a:p>
          <a:p>
            <a:pPr lvl="0"/>
            <a:endParaRPr lang="fr-FR" dirty="0"/>
          </a:p>
        </p:txBody>
      </p:sp>
      <p:pic>
        <p:nvPicPr>
          <p:cNvPr id="4" name="Image 3">
            <a:extLst>
              <a:ext uri="{FF2B5EF4-FFF2-40B4-BE49-F238E27FC236}">
                <a16:creationId xmlns:a16="http://schemas.microsoft.com/office/drawing/2014/main" id="{5E003A4B-353F-424C-A748-5F1BF6D4802A}"/>
              </a:ext>
            </a:extLst>
          </p:cNvPr>
          <p:cNvPicPr>
            <a:picLocks noChangeAspect="1"/>
          </p:cNvPicPr>
          <p:nvPr/>
        </p:nvPicPr>
        <p:blipFill>
          <a:blip r:embed="rId2"/>
          <a:stretch>
            <a:fillRect/>
          </a:stretch>
        </p:blipFill>
        <p:spPr>
          <a:xfrm>
            <a:off x="486614" y="2659321"/>
            <a:ext cx="10129269" cy="2676088"/>
          </a:xfrm>
          <a:prstGeom prst="rect">
            <a:avLst/>
          </a:prstGeom>
        </p:spPr>
      </p:pic>
      <p:pic>
        <p:nvPicPr>
          <p:cNvPr id="5" name="Image 4">
            <a:extLst>
              <a:ext uri="{FF2B5EF4-FFF2-40B4-BE49-F238E27FC236}">
                <a16:creationId xmlns:a16="http://schemas.microsoft.com/office/drawing/2014/main" id="{FF5B530F-BF38-420B-B2A7-CDB975364B5E}"/>
              </a:ext>
            </a:extLst>
          </p:cNvPr>
          <p:cNvPicPr>
            <a:picLocks noChangeAspect="1"/>
          </p:cNvPicPr>
          <p:nvPr/>
        </p:nvPicPr>
        <p:blipFill>
          <a:blip r:embed="rId3"/>
          <a:stretch>
            <a:fillRect/>
          </a:stretch>
        </p:blipFill>
        <p:spPr>
          <a:xfrm>
            <a:off x="486614" y="2020774"/>
            <a:ext cx="9593014" cy="304843"/>
          </a:xfrm>
          <a:prstGeom prst="rect">
            <a:avLst/>
          </a:prstGeom>
        </p:spPr>
      </p:pic>
    </p:spTree>
    <p:extLst>
      <p:ext uri="{BB962C8B-B14F-4D97-AF65-F5344CB8AC3E}">
        <p14:creationId xmlns:p14="http://schemas.microsoft.com/office/powerpoint/2010/main" val="31156904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101B14-B799-4609-850A-2DE658818CD3}"/>
              </a:ext>
            </a:extLst>
          </p:cNvPr>
          <p:cNvSpPr>
            <a:spLocks noGrp="1"/>
          </p:cNvSpPr>
          <p:nvPr>
            <p:ph type="title"/>
          </p:nvPr>
        </p:nvSpPr>
        <p:spPr>
          <a:xfrm>
            <a:off x="390525" y="143436"/>
            <a:ext cx="9354109" cy="1093694"/>
          </a:xfrm>
        </p:spPr>
        <p:txBody>
          <a:bodyPr>
            <a:normAutofit fontScale="90000"/>
          </a:bodyPr>
          <a:lstStyle/>
          <a:p>
            <a:r>
              <a:rPr lang="fr-FR" sz="2700" dirty="0"/>
              <a:t>Etape 4 REMPLIR LES HEURES TRAVAILLEES ET CHOMEES</a:t>
            </a:r>
            <a:br>
              <a:rPr lang="fr-FR" dirty="0"/>
            </a:br>
            <a:br>
              <a:rPr lang="fr-FR" sz="1800" dirty="0"/>
            </a:br>
            <a:br>
              <a:rPr lang="fr-FR" dirty="0">
                <a:solidFill>
                  <a:schemeClr val="tx2">
                    <a:lumMod val="60000"/>
                    <a:lumOff val="40000"/>
                  </a:schemeClr>
                </a:solidFill>
              </a:rPr>
            </a:br>
            <a:br>
              <a:rPr lang="fr-FR" dirty="0"/>
            </a:br>
            <a:br>
              <a:rPr lang="fr-FR" dirty="0"/>
            </a:br>
            <a:endParaRPr lang="en-US" dirty="0"/>
          </a:p>
        </p:txBody>
      </p:sp>
      <p:sp>
        <p:nvSpPr>
          <p:cNvPr id="3" name="ZoneTexte 2">
            <a:extLst>
              <a:ext uri="{FF2B5EF4-FFF2-40B4-BE49-F238E27FC236}">
                <a16:creationId xmlns:a16="http://schemas.microsoft.com/office/drawing/2014/main" id="{0BFF6C1A-47E0-4F22-8D3C-53A59B52ABC7}"/>
              </a:ext>
            </a:extLst>
          </p:cNvPr>
          <p:cNvSpPr txBox="1"/>
          <p:nvPr/>
        </p:nvSpPr>
        <p:spPr>
          <a:xfrm>
            <a:off x="390525" y="573574"/>
            <a:ext cx="9161930" cy="7294305"/>
          </a:xfrm>
          <a:prstGeom prst="rect">
            <a:avLst/>
          </a:prstGeom>
          <a:noFill/>
        </p:spPr>
        <p:txBody>
          <a:bodyPr wrap="square" rtlCol="0">
            <a:spAutoFit/>
          </a:bodyPr>
          <a:lstStyle/>
          <a:p>
            <a:r>
              <a:rPr lang="fr-FR" b="1" i="1" u="sng" dirty="0"/>
              <a:t>COMMENT RENSEIGNER LES HEURES CHOMEES ET TRAVAILLEES  </a:t>
            </a:r>
            <a:endParaRPr lang="en-US" dirty="0"/>
          </a:p>
          <a:p>
            <a:r>
              <a:rPr lang="fr-FR" b="1" i="1" dirty="0"/>
              <a:t> </a:t>
            </a:r>
          </a:p>
          <a:p>
            <a:pPr lvl="0"/>
            <a:r>
              <a:rPr lang="fr-FR" dirty="0"/>
              <a:t>3. Modulation </a:t>
            </a:r>
            <a:r>
              <a:rPr lang="fr-FR" u="sng" dirty="0"/>
              <a:t>sans compteur de modulation</a:t>
            </a:r>
            <a:endParaRPr lang="en-US" u="sng" dirty="0"/>
          </a:p>
          <a:p>
            <a:endParaRPr lang="fr-FR" sz="900" dirty="0"/>
          </a:p>
          <a:p>
            <a:r>
              <a:rPr lang="fr-FR" dirty="0"/>
              <a:t>Pour les salariés ayant la forme d’aménagement « Modulation » .</a:t>
            </a:r>
          </a:p>
          <a:p>
            <a:r>
              <a:rPr lang="fr-FR" dirty="0"/>
              <a:t>Saisir  </a:t>
            </a:r>
            <a:r>
              <a:rPr lang="fr-FR" b="1" dirty="0"/>
              <a:t>les plannings de modulation </a:t>
            </a:r>
            <a:r>
              <a:rPr lang="fr-FR" dirty="0"/>
              <a:t>dans la colonne de la durée contractuelle du temps de travail.</a:t>
            </a:r>
          </a:p>
          <a:p>
            <a:endParaRPr lang="fr-FR" sz="900" dirty="0"/>
          </a:p>
          <a:p>
            <a:r>
              <a:rPr lang="fr-FR" dirty="0"/>
              <a:t>Le total des heures à indemniser dans le mois est calculé automatiquement à partir des données saisies pour chaque semaine et de la durée contractuelle du temps de travail des salariés ou du planning de la modulation.</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r>
              <a:rPr lang="fr-FR" dirty="0"/>
              <a:t>Cliquer sur le bouton </a:t>
            </a:r>
            <a:endParaRPr lang="en-US" dirty="0"/>
          </a:p>
          <a:p>
            <a:pPr lvl="0"/>
            <a:endParaRPr lang="en-US" sz="900" dirty="0"/>
          </a:p>
          <a:p>
            <a:pPr lvl="0"/>
            <a:r>
              <a:rPr lang="fr-FR" dirty="0"/>
              <a:t>NB : notre accord de modulation ne contient pas de compteur d’heures permettant de faire des réserves d’heures</a:t>
            </a:r>
          </a:p>
          <a:p>
            <a:pPr lvl="0"/>
            <a:endParaRPr lang="fr-FR" sz="900" dirty="0"/>
          </a:p>
          <a:p>
            <a:pPr lvl="0"/>
            <a:endParaRPr lang="fr-FR" dirty="0"/>
          </a:p>
          <a:p>
            <a:pPr lvl="0"/>
            <a:r>
              <a:rPr lang="fr-FR" dirty="0"/>
              <a:t> </a:t>
            </a:r>
          </a:p>
          <a:p>
            <a:pPr lvl="0"/>
            <a:endParaRPr lang="fr-FR" dirty="0"/>
          </a:p>
        </p:txBody>
      </p:sp>
      <p:pic>
        <p:nvPicPr>
          <p:cNvPr id="4" name="Image 3">
            <a:extLst>
              <a:ext uri="{FF2B5EF4-FFF2-40B4-BE49-F238E27FC236}">
                <a16:creationId xmlns:a16="http://schemas.microsoft.com/office/drawing/2014/main" id="{2D4A7F6E-03D9-4318-8FEE-E742C480E218}"/>
              </a:ext>
            </a:extLst>
          </p:cNvPr>
          <p:cNvPicPr>
            <a:picLocks noChangeAspect="1"/>
          </p:cNvPicPr>
          <p:nvPr/>
        </p:nvPicPr>
        <p:blipFill>
          <a:blip r:embed="rId2"/>
          <a:stretch>
            <a:fillRect/>
          </a:stretch>
        </p:blipFill>
        <p:spPr>
          <a:xfrm>
            <a:off x="486614" y="3429000"/>
            <a:ext cx="9899179" cy="2200013"/>
          </a:xfrm>
          <a:prstGeom prst="rect">
            <a:avLst/>
          </a:prstGeom>
        </p:spPr>
      </p:pic>
      <p:pic>
        <p:nvPicPr>
          <p:cNvPr id="5" name="Image 4">
            <a:extLst>
              <a:ext uri="{FF2B5EF4-FFF2-40B4-BE49-F238E27FC236}">
                <a16:creationId xmlns:a16="http://schemas.microsoft.com/office/drawing/2014/main" id="{6E8F115B-D296-47F2-86F3-AF48E09C22B0}"/>
              </a:ext>
            </a:extLst>
          </p:cNvPr>
          <p:cNvPicPr>
            <a:picLocks noChangeAspect="1"/>
          </p:cNvPicPr>
          <p:nvPr/>
        </p:nvPicPr>
        <p:blipFill>
          <a:blip r:embed="rId3"/>
          <a:stretch>
            <a:fillRect/>
          </a:stretch>
        </p:blipFill>
        <p:spPr>
          <a:xfrm>
            <a:off x="2723870" y="5780560"/>
            <a:ext cx="800212" cy="362001"/>
          </a:xfrm>
          <a:prstGeom prst="rect">
            <a:avLst/>
          </a:prstGeom>
        </p:spPr>
      </p:pic>
      <p:sp>
        <p:nvSpPr>
          <p:cNvPr id="6" name="Ellipse 5">
            <a:extLst>
              <a:ext uri="{FF2B5EF4-FFF2-40B4-BE49-F238E27FC236}">
                <a16:creationId xmlns:a16="http://schemas.microsoft.com/office/drawing/2014/main" id="{88F9BEAF-F20D-49B9-897B-2FDE81B05D0E}"/>
              </a:ext>
            </a:extLst>
          </p:cNvPr>
          <p:cNvSpPr/>
          <p:nvPr/>
        </p:nvSpPr>
        <p:spPr>
          <a:xfrm>
            <a:off x="2847471" y="4614918"/>
            <a:ext cx="553009" cy="2384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1282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101B14-B799-4609-850A-2DE658818CD3}"/>
              </a:ext>
            </a:extLst>
          </p:cNvPr>
          <p:cNvSpPr>
            <a:spLocks noGrp="1"/>
          </p:cNvSpPr>
          <p:nvPr>
            <p:ph type="title"/>
          </p:nvPr>
        </p:nvSpPr>
        <p:spPr>
          <a:xfrm>
            <a:off x="390525" y="143436"/>
            <a:ext cx="9354109" cy="1093694"/>
          </a:xfrm>
        </p:spPr>
        <p:txBody>
          <a:bodyPr>
            <a:normAutofit fontScale="90000"/>
          </a:bodyPr>
          <a:lstStyle/>
          <a:p>
            <a:r>
              <a:rPr lang="fr-FR" sz="2700" dirty="0"/>
              <a:t>Etape 4 REMPLIR LES HEURES TRAVAILLEES ET CHOMEES</a:t>
            </a:r>
            <a:br>
              <a:rPr lang="fr-FR" dirty="0"/>
            </a:br>
            <a:br>
              <a:rPr lang="fr-FR" sz="1800" dirty="0"/>
            </a:br>
            <a:br>
              <a:rPr lang="fr-FR" dirty="0">
                <a:solidFill>
                  <a:schemeClr val="tx2">
                    <a:lumMod val="60000"/>
                    <a:lumOff val="40000"/>
                  </a:schemeClr>
                </a:solidFill>
              </a:rPr>
            </a:br>
            <a:br>
              <a:rPr lang="fr-FR" dirty="0"/>
            </a:br>
            <a:br>
              <a:rPr lang="fr-FR" dirty="0"/>
            </a:br>
            <a:endParaRPr lang="en-US" dirty="0"/>
          </a:p>
        </p:txBody>
      </p:sp>
      <p:sp>
        <p:nvSpPr>
          <p:cNvPr id="3" name="ZoneTexte 2">
            <a:extLst>
              <a:ext uri="{FF2B5EF4-FFF2-40B4-BE49-F238E27FC236}">
                <a16:creationId xmlns:a16="http://schemas.microsoft.com/office/drawing/2014/main" id="{0BFF6C1A-47E0-4F22-8D3C-53A59B52ABC7}"/>
              </a:ext>
            </a:extLst>
          </p:cNvPr>
          <p:cNvSpPr txBox="1"/>
          <p:nvPr/>
        </p:nvSpPr>
        <p:spPr>
          <a:xfrm>
            <a:off x="486614" y="690283"/>
            <a:ext cx="9161930" cy="2585323"/>
          </a:xfrm>
          <a:prstGeom prst="rect">
            <a:avLst/>
          </a:prstGeom>
          <a:noFill/>
        </p:spPr>
        <p:txBody>
          <a:bodyPr wrap="square" rtlCol="0">
            <a:spAutoFit/>
          </a:bodyPr>
          <a:lstStyle/>
          <a:p>
            <a:r>
              <a:rPr lang="fr-FR" b="1" i="1" u="sng" dirty="0"/>
              <a:t>COMMENT RENSEIGNER LES HEURES CHOMEES ET TRAVAILLEES  </a:t>
            </a:r>
            <a:endParaRPr lang="en-US" dirty="0"/>
          </a:p>
          <a:p>
            <a:r>
              <a:rPr lang="fr-FR" b="1" i="1" dirty="0"/>
              <a:t> </a:t>
            </a:r>
          </a:p>
          <a:p>
            <a:pPr lvl="0"/>
            <a:r>
              <a:rPr lang="fr-FR" dirty="0"/>
              <a:t>3. Modulation sans compteur de modulation</a:t>
            </a:r>
            <a:endParaRPr lang="en-US" dirty="0"/>
          </a:p>
          <a:p>
            <a:endParaRPr lang="fr-FR" sz="900" dirty="0"/>
          </a:p>
          <a:p>
            <a:pPr lvl="0"/>
            <a:endParaRPr lang="en-US" dirty="0"/>
          </a:p>
          <a:p>
            <a:pPr lvl="0"/>
            <a:r>
              <a:rPr lang="fr-FR" dirty="0"/>
              <a:t> </a:t>
            </a:r>
          </a:p>
          <a:p>
            <a:pPr lvl="0"/>
            <a:endParaRPr lang="fr-FR" sz="900" dirty="0"/>
          </a:p>
          <a:p>
            <a:pPr lvl="0"/>
            <a:endParaRPr lang="fr-FR" dirty="0"/>
          </a:p>
          <a:p>
            <a:pPr lvl="0"/>
            <a:r>
              <a:rPr lang="fr-FR" dirty="0"/>
              <a:t> </a:t>
            </a:r>
          </a:p>
          <a:p>
            <a:pPr lvl="0"/>
            <a:endParaRPr lang="fr-FR" dirty="0"/>
          </a:p>
        </p:txBody>
      </p:sp>
      <p:pic>
        <p:nvPicPr>
          <p:cNvPr id="7" name="Image 6">
            <a:extLst>
              <a:ext uri="{FF2B5EF4-FFF2-40B4-BE49-F238E27FC236}">
                <a16:creationId xmlns:a16="http://schemas.microsoft.com/office/drawing/2014/main" id="{C1D17F08-0F09-40CC-BC93-AB8AA408B50F}"/>
              </a:ext>
            </a:extLst>
          </p:cNvPr>
          <p:cNvPicPr>
            <a:picLocks noChangeAspect="1"/>
          </p:cNvPicPr>
          <p:nvPr/>
        </p:nvPicPr>
        <p:blipFill>
          <a:blip r:embed="rId2"/>
          <a:stretch>
            <a:fillRect/>
          </a:stretch>
        </p:blipFill>
        <p:spPr>
          <a:xfrm>
            <a:off x="718581" y="2128568"/>
            <a:ext cx="7973538" cy="3858163"/>
          </a:xfrm>
          <a:prstGeom prst="rect">
            <a:avLst/>
          </a:prstGeom>
        </p:spPr>
      </p:pic>
    </p:spTree>
    <p:extLst>
      <p:ext uri="{BB962C8B-B14F-4D97-AF65-F5344CB8AC3E}">
        <p14:creationId xmlns:p14="http://schemas.microsoft.com/office/powerpoint/2010/main" val="30678149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101B14-B799-4609-850A-2DE658818CD3}"/>
              </a:ext>
            </a:extLst>
          </p:cNvPr>
          <p:cNvSpPr>
            <a:spLocks noGrp="1"/>
          </p:cNvSpPr>
          <p:nvPr>
            <p:ph type="title"/>
          </p:nvPr>
        </p:nvSpPr>
        <p:spPr>
          <a:xfrm>
            <a:off x="390525" y="143436"/>
            <a:ext cx="9354109" cy="1093694"/>
          </a:xfrm>
        </p:spPr>
        <p:txBody>
          <a:bodyPr>
            <a:normAutofit fontScale="90000"/>
          </a:bodyPr>
          <a:lstStyle/>
          <a:p>
            <a:r>
              <a:rPr lang="fr-FR" sz="2700" dirty="0"/>
              <a:t>Etape 4 REMPLIR LES HEURES TRAVAILLEES ET CHOMEES</a:t>
            </a:r>
            <a:br>
              <a:rPr lang="fr-FR" dirty="0"/>
            </a:br>
            <a:br>
              <a:rPr lang="fr-FR" sz="1800" dirty="0"/>
            </a:br>
            <a:br>
              <a:rPr lang="fr-FR" dirty="0">
                <a:solidFill>
                  <a:schemeClr val="tx2">
                    <a:lumMod val="60000"/>
                    <a:lumOff val="40000"/>
                  </a:schemeClr>
                </a:solidFill>
              </a:rPr>
            </a:br>
            <a:br>
              <a:rPr lang="fr-FR" dirty="0"/>
            </a:br>
            <a:br>
              <a:rPr lang="fr-FR" dirty="0"/>
            </a:br>
            <a:endParaRPr lang="en-US" dirty="0"/>
          </a:p>
        </p:txBody>
      </p:sp>
      <p:sp>
        <p:nvSpPr>
          <p:cNvPr id="3" name="ZoneTexte 2">
            <a:extLst>
              <a:ext uri="{FF2B5EF4-FFF2-40B4-BE49-F238E27FC236}">
                <a16:creationId xmlns:a16="http://schemas.microsoft.com/office/drawing/2014/main" id="{0BFF6C1A-47E0-4F22-8D3C-53A59B52ABC7}"/>
              </a:ext>
            </a:extLst>
          </p:cNvPr>
          <p:cNvSpPr txBox="1"/>
          <p:nvPr/>
        </p:nvSpPr>
        <p:spPr>
          <a:xfrm>
            <a:off x="486613" y="678745"/>
            <a:ext cx="9161930" cy="3677930"/>
          </a:xfrm>
          <a:prstGeom prst="rect">
            <a:avLst/>
          </a:prstGeom>
          <a:noFill/>
        </p:spPr>
        <p:txBody>
          <a:bodyPr wrap="square" rtlCol="0">
            <a:spAutoFit/>
          </a:bodyPr>
          <a:lstStyle/>
          <a:p>
            <a:r>
              <a:rPr lang="fr-FR" b="1" i="1" u="sng" dirty="0"/>
              <a:t>COMMENT RENSEIGNER LES HEURES CHOMEES ET TRAVAILLEES  </a:t>
            </a:r>
            <a:endParaRPr lang="en-US" dirty="0"/>
          </a:p>
          <a:p>
            <a:r>
              <a:rPr lang="fr-FR" b="1" i="1" dirty="0"/>
              <a:t> </a:t>
            </a:r>
          </a:p>
          <a:p>
            <a:pPr lvl="0"/>
            <a:r>
              <a:rPr lang="fr-FR" sz="1200" dirty="0"/>
              <a:t>3. Modulation sans compteur de modulation</a:t>
            </a:r>
            <a:endParaRPr lang="en-US" sz="1200" dirty="0"/>
          </a:p>
          <a:p>
            <a:endParaRPr lang="fr-FR" sz="1200" dirty="0"/>
          </a:p>
          <a:p>
            <a:pPr lvl="0"/>
            <a:r>
              <a:rPr lang="en-US" sz="1200" dirty="0"/>
              <a:t>3 </a:t>
            </a:r>
            <a:r>
              <a:rPr lang="en-US" sz="1200" dirty="0" err="1"/>
              <a:t>choix</a:t>
            </a:r>
            <a:r>
              <a:rPr lang="en-US" sz="1200" dirty="0"/>
              <a:t> </a:t>
            </a:r>
            <a:r>
              <a:rPr lang="en-US" sz="1200" dirty="0" err="1"/>
              <a:t>sont</a:t>
            </a:r>
            <a:r>
              <a:rPr lang="en-US" sz="1200" dirty="0"/>
              <a:t> </a:t>
            </a:r>
            <a:r>
              <a:rPr lang="en-US" sz="1200" dirty="0" err="1"/>
              <a:t>possibles</a:t>
            </a:r>
            <a:endParaRPr lang="en-US" sz="1200" dirty="0"/>
          </a:p>
          <a:p>
            <a:pPr marL="742950" lvl="1" indent="-285750">
              <a:buFont typeface="Wingdings" panose="05000000000000000000" pitchFamily="2" charset="2"/>
              <a:buChar char="ü"/>
            </a:pPr>
            <a:r>
              <a:rPr lang="en-US" sz="1200" dirty="0" err="1"/>
              <a:t>Calcul</a:t>
            </a:r>
            <a:r>
              <a:rPr lang="en-US" sz="1200" dirty="0"/>
              <a:t> à la </a:t>
            </a:r>
            <a:r>
              <a:rPr lang="en-US" sz="1200" dirty="0" err="1"/>
              <a:t>semaine</a:t>
            </a:r>
            <a:r>
              <a:rPr lang="en-US" sz="1200" dirty="0"/>
              <a:t> (</a:t>
            </a:r>
            <a:r>
              <a:rPr lang="en-US" sz="1200" dirty="0" err="1"/>
              <a:t>différence</a:t>
            </a:r>
            <a:r>
              <a:rPr lang="en-US" sz="1200" dirty="0"/>
              <a:t> entre </a:t>
            </a:r>
            <a:r>
              <a:rPr lang="en-US" sz="1200" dirty="0" err="1"/>
              <a:t>heures</a:t>
            </a:r>
            <a:r>
              <a:rPr lang="en-US" sz="1200" dirty="0"/>
              <a:t> </a:t>
            </a:r>
            <a:r>
              <a:rPr lang="en-US" sz="1200" dirty="0" err="1"/>
              <a:t>travaillées</a:t>
            </a:r>
            <a:r>
              <a:rPr lang="en-US" sz="1200" dirty="0"/>
              <a:t> et </a:t>
            </a:r>
            <a:r>
              <a:rPr lang="en-US" sz="1200" dirty="0" err="1"/>
              <a:t>heures</a:t>
            </a:r>
            <a:r>
              <a:rPr lang="en-US" sz="1200" dirty="0"/>
              <a:t> </a:t>
            </a:r>
            <a:r>
              <a:rPr lang="en-US" sz="1200" dirty="0" err="1"/>
              <a:t>prévues</a:t>
            </a:r>
            <a:r>
              <a:rPr lang="en-US" sz="1200" dirty="0"/>
              <a:t> au planning)</a:t>
            </a:r>
          </a:p>
          <a:p>
            <a:pPr marL="742950" lvl="1" indent="-285750">
              <a:buFont typeface="Wingdings" panose="05000000000000000000" pitchFamily="2" charset="2"/>
              <a:buChar char="ü"/>
            </a:pPr>
            <a:r>
              <a:rPr lang="en-US" sz="1200" dirty="0" err="1"/>
              <a:t>Calcul</a:t>
            </a:r>
            <a:r>
              <a:rPr lang="en-US" sz="1200" dirty="0"/>
              <a:t> sur la base Moyenne </a:t>
            </a:r>
            <a:r>
              <a:rPr lang="en-US" sz="1200" dirty="0" err="1"/>
              <a:t>hebdomadaire</a:t>
            </a:r>
            <a:r>
              <a:rPr lang="en-US" sz="1200" dirty="0"/>
              <a:t> (</a:t>
            </a:r>
            <a:r>
              <a:rPr lang="en-US" sz="1200" dirty="0" err="1"/>
              <a:t>différence</a:t>
            </a:r>
            <a:r>
              <a:rPr lang="en-US" sz="1200" dirty="0"/>
              <a:t> entre </a:t>
            </a:r>
            <a:r>
              <a:rPr lang="en-US" sz="1200" dirty="0" err="1"/>
              <a:t>heures</a:t>
            </a:r>
            <a:r>
              <a:rPr lang="en-US" sz="1200" dirty="0"/>
              <a:t> </a:t>
            </a:r>
            <a:r>
              <a:rPr lang="en-US" sz="1200" dirty="0" err="1"/>
              <a:t>travaillées</a:t>
            </a:r>
            <a:r>
              <a:rPr lang="en-US" sz="1200" dirty="0"/>
              <a:t> et durée </a:t>
            </a:r>
            <a:r>
              <a:rPr lang="en-US" sz="1200" dirty="0" err="1"/>
              <a:t>hebdomadaire</a:t>
            </a:r>
            <a:r>
              <a:rPr lang="en-US" sz="1200" dirty="0"/>
              <a:t> </a:t>
            </a:r>
            <a:r>
              <a:rPr lang="en-US" sz="1200" dirty="0" err="1"/>
              <a:t>prévue</a:t>
            </a:r>
            <a:r>
              <a:rPr lang="en-US" sz="1200" dirty="0"/>
              <a:t> au planning)</a:t>
            </a:r>
          </a:p>
          <a:p>
            <a:pPr marL="742950" lvl="1" indent="-285750">
              <a:buFont typeface="Wingdings" panose="05000000000000000000" pitchFamily="2" charset="2"/>
              <a:buChar char="ü"/>
            </a:pPr>
            <a:r>
              <a:rPr lang="en-US" sz="1200" dirty="0" err="1"/>
              <a:t>Saisie</a:t>
            </a:r>
            <a:r>
              <a:rPr lang="en-US" sz="1200" dirty="0"/>
              <a:t> </a:t>
            </a:r>
            <a:r>
              <a:rPr lang="en-US" sz="1200" dirty="0" err="1"/>
              <a:t>directe</a:t>
            </a:r>
            <a:r>
              <a:rPr lang="en-US" sz="1200" dirty="0"/>
              <a:t> de la Moyenne </a:t>
            </a:r>
            <a:r>
              <a:rPr lang="en-US" sz="1200" dirty="0" err="1"/>
              <a:t>hebdomadaire</a:t>
            </a:r>
            <a:r>
              <a:rPr lang="en-US" sz="1200" dirty="0"/>
              <a:t> (</a:t>
            </a:r>
            <a:r>
              <a:rPr lang="en-US" sz="1200" dirty="0" err="1"/>
              <a:t>différence</a:t>
            </a:r>
            <a:r>
              <a:rPr lang="en-US" sz="1200" dirty="0"/>
              <a:t> entre les </a:t>
            </a:r>
            <a:r>
              <a:rPr lang="en-US" sz="1200" dirty="0" err="1"/>
              <a:t>heures</a:t>
            </a:r>
            <a:r>
              <a:rPr lang="en-US" sz="1200" dirty="0"/>
              <a:t> </a:t>
            </a:r>
            <a:r>
              <a:rPr lang="en-US" sz="1200" dirty="0" err="1"/>
              <a:t>travaillées</a:t>
            </a:r>
            <a:r>
              <a:rPr lang="en-US" sz="1200" dirty="0"/>
              <a:t> et la </a:t>
            </a:r>
            <a:r>
              <a:rPr lang="en-US" sz="1200" dirty="0" err="1"/>
              <a:t>saisie</a:t>
            </a:r>
            <a:r>
              <a:rPr lang="en-US" sz="1200" dirty="0"/>
              <a:t> </a:t>
            </a:r>
            <a:r>
              <a:rPr lang="en-US" sz="1200" dirty="0" err="1"/>
              <a:t>directe</a:t>
            </a:r>
            <a:r>
              <a:rPr lang="en-US" sz="1200" dirty="0"/>
              <a:t> de la Moyenne </a:t>
            </a:r>
            <a:r>
              <a:rPr lang="en-US" sz="1200" dirty="0" err="1"/>
              <a:t>hebdomadaire</a:t>
            </a:r>
            <a:r>
              <a:rPr lang="en-US" sz="1200" dirty="0"/>
              <a:t>)</a:t>
            </a:r>
          </a:p>
          <a:p>
            <a:pPr lvl="0"/>
            <a:endParaRPr lang="fr-FR" sz="1200" dirty="0"/>
          </a:p>
          <a:p>
            <a:r>
              <a:rPr lang="fr-FR" sz="1200" dirty="0"/>
              <a:t> exemple avec la saisie directe hebdomadaire : avec </a:t>
            </a:r>
            <a:r>
              <a:rPr lang="fr-FR" sz="1200" dirty="0" err="1"/>
              <a:t>Captain</a:t>
            </a:r>
            <a:r>
              <a:rPr lang="fr-FR" sz="1200" dirty="0"/>
              <a:t> America à 80 % soit 28h hebdomadaire lissée</a:t>
            </a:r>
          </a:p>
          <a:p>
            <a:pPr lvl="0"/>
            <a:endParaRPr lang="fr-FR" sz="1200" dirty="0"/>
          </a:p>
          <a:p>
            <a:pPr lvl="0"/>
            <a:endParaRPr lang="fr-FR" sz="900" dirty="0"/>
          </a:p>
          <a:p>
            <a:pPr lvl="0"/>
            <a:endParaRPr lang="fr-FR" dirty="0"/>
          </a:p>
          <a:p>
            <a:pPr lvl="0"/>
            <a:r>
              <a:rPr lang="fr-FR" dirty="0"/>
              <a:t> </a:t>
            </a:r>
          </a:p>
          <a:p>
            <a:pPr lvl="0"/>
            <a:endParaRPr lang="fr-FR" dirty="0"/>
          </a:p>
        </p:txBody>
      </p:sp>
      <p:pic>
        <p:nvPicPr>
          <p:cNvPr id="4" name="Image 3">
            <a:extLst>
              <a:ext uri="{FF2B5EF4-FFF2-40B4-BE49-F238E27FC236}">
                <a16:creationId xmlns:a16="http://schemas.microsoft.com/office/drawing/2014/main" id="{FF9D8DC7-8A4C-4BD0-96FF-D99963D6714C}"/>
              </a:ext>
            </a:extLst>
          </p:cNvPr>
          <p:cNvPicPr>
            <a:picLocks noChangeAspect="1"/>
          </p:cNvPicPr>
          <p:nvPr/>
        </p:nvPicPr>
        <p:blipFill>
          <a:blip r:embed="rId2"/>
          <a:stretch>
            <a:fillRect/>
          </a:stretch>
        </p:blipFill>
        <p:spPr>
          <a:xfrm>
            <a:off x="808282" y="3837824"/>
            <a:ext cx="7602011" cy="2705478"/>
          </a:xfrm>
          <a:prstGeom prst="rect">
            <a:avLst/>
          </a:prstGeom>
        </p:spPr>
      </p:pic>
      <p:pic>
        <p:nvPicPr>
          <p:cNvPr id="5" name="Image 4">
            <a:extLst>
              <a:ext uri="{FF2B5EF4-FFF2-40B4-BE49-F238E27FC236}">
                <a16:creationId xmlns:a16="http://schemas.microsoft.com/office/drawing/2014/main" id="{B6C79E6F-F9B8-4908-9F75-472856EFC9DA}"/>
              </a:ext>
            </a:extLst>
          </p:cNvPr>
          <p:cNvPicPr>
            <a:picLocks noChangeAspect="1"/>
          </p:cNvPicPr>
          <p:nvPr/>
        </p:nvPicPr>
        <p:blipFill>
          <a:blip r:embed="rId3"/>
          <a:stretch>
            <a:fillRect/>
          </a:stretch>
        </p:blipFill>
        <p:spPr>
          <a:xfrm>
            <a:off x="275834" y="3299492"/>
            <a:ext cx="9583487" cy="304843"/>
          </a:xfrm>
          <a:prstGeom prst="rect">
            <a:avLst/>
          </a:prstGeom>
        </p:spPr>
      </p:pic>
      <p:sp>
        <p:nvSpPr>
          <p:cNvPr id="8" name="Ellipse 7">
            <a:extLst>
              <a:ext uri="{FF2B5EF4-FFF2-40B4-BE49-F238E27FC236}">
                <a16:creationId xmlns:a16="http://schemas.microsoft.com/office/drawing/2014/main" id="{8A05E446-B70B-4DF7-8C00-C926A479BBC7}"/>
              </a:ext>
            </a:extLst>
          </p:cNvPr>
          <p:cNvSpPr/>
          <p:nvPr/>
        </p:nvSpPr>
        <p:spPr>
          <a:xfrm>
            <a:off x="808282" y="6203593"/>
            <a:ext cx="553009" cy="2384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52983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101B14-B799-4609-850A-2DE658818CD3}"/>
              </a:ext>
            </a:extLst>
          </p:cNvPr>
          <p:cNvSpPr>
            <a:spLocks noGrp="1"/>
          </p:cNvSpPr>
          <p:nvPr>
            <p:ph type="title"/>
          </p:nvPr>
        </p:nvSpPr>
        <p:spPr>
          <a:xfrm>
            <a:off x="390525" y="143436"/>
            <a:ext cx="9354109" cy="1093694"/>
          </a:xfrm>
        </p:spPr>
        <p:txBody>
          <a:bodyPr>
            <a:normAutofit fontScale="90000"/>
          </a:bodyPr>
          <a:lstStyle/>
          <a:p>
            <a:r>
              <a:rPr lang="fr-FR" sz="2700" dirty="0"/>
              <a:t>Etape 4 REMPLIR LES HEURES TRAVAILLEES ET CHOMEES</a:t>
            </a:r>
            <a:br>
              <a:rPr lang="fr-FR" dirty="0"/>
            </a:br>
            <a:br>
              <a:rPr lang="fr-FR" sz="1800" dirty="0"/>
            </a:br>
            <a:br>
              <a:rPr lang="fr-FR" dirty="0">
                <a:solidFill>
                  <a:schemeClr val="tx2">
                    <a:lumMod val="60000"/>
                    <a:lumOff val="40000"/>
                  </a:schemeClr>
                </a:solidFill>
              </a:rPr>
            </a:br>
            <a:br>
              <a:rPr lang="fr-FR" dirty="0"/>
            </a:br>
            <a:br>
              <a:rPr lang="fr-FR" dirty="0"/>
            </a:br>
            <a:endParaRPr lang="en-US" dirty="0"/>
          </a:p>
        </p:txBody>
      </p:sp>
      <p:sp>
        <p:nvSpPr>
          <p:cNvPr id="3" name="ZoneTexte 2">
            <a:extLst>
              <a:ext uri="{FF2B5EF4-FFF2-40B4-BE49-F238E27FC236}">
                <a16:creationId xmlns:a16="http://schemas.microsoft.com/office/drawing/2014/main" id="{0BFF6C1A-47E0-4F22-8D3C-53A59B52ABC7}"/>
              </a:ext>
            </a:extLst>
          </p:cNvPr>
          <p:cNvSpPr txBox="1"/>
          <p:nvPr/>
        </p:nvSpPr>
        <p:spPr>
          <a:xfrm>
            <a:off x="486614" y="690283"/>
            <a:ext cx="9161930" cy="2446824"/>
          </a:xfrm>
          <a:prstGeom prst="rect">
            <a:avLst/>
          </a:prstGeom>
          <a:noFill/>
        </p:spPr>
        <p:txBody>
          <a:bodyPr wrap="square" rtlCol="0">
            <a:spAutoFit/>
          </a:bodyPr>
          <a:lstStyle/>
          <a:p>
            <a:r>
              <a:rPr lang="fr-FR" b="1" i="1" u="sng" dirty="0"/>
              <a:t>COMMENT RENSEIGNER LES HEURES CHOMEES ET TRAVAILLEES  </a:t>
            </a:r>
            <a:endParaRPr lang="en-US" dirty="0"/>
          </a:p>
          <a:p>
            <a:r>
              <a:rPr lang="fr-FR" b="1" i="1" dirty="0"/>
              <a:t> </a:t>
            </a:r>
          </a:p>
          <a:p>
            <a:pPr lvl="0"/>
            <a:r>
              <a:rPr lang="fr-FR" dirty="0"/>
              <a:t>3. Modulation sans compteur de modulation</a:t>
            </a:r>
            <a:endParaRPr lang="en-US" dirty="0"/>
          </a:p>
          <a:p>
            <a:pPr lvl="0"/>
            <a:endParaRPr lang="fr-FR" dirty="0"/>
          </a:p>
          <a:p>
            <a:pPr lvl="0"/>
            <a:r>
              <a:rPr lang="fr-FR" dirty="0"/>
              <a:t> </a:t>
            </a:r>
            <a:r>
              <a:rPr lang="fr-FR" sz="1400" dirty="0"/>
              <a:t>exemple avec la saisie semaine par semaine avec </a:t>
            </a:r>
            <a:r>
              <a:rPr lang="fr-FR" sz="1400" dirty="0" err="1"/>
              <a:t>Captain</a:t>
            </a:r>
            <a:r>
              <a:rPr lang="fr-FR" sz="1400" dirty="0"/>
              <a:t> America à 80 % soit 28h hebdomadaire lissée</a:t>
            </a:r>
          </a:p>
          <a:p>
            <a:pPr lvl="0"/>
            <a:endParaRPr lang="fr-FR" sz="900" dirty="0"/>
          </a:p>
          <a:p>
            <a:pPr lvl="0"/>
            <a:endParaRPr lang="fr-FR" dirty="0"/>
          </a:p>
          <a:p>
            <a:pPr lvl="0"/>
            <a:r>
              <a:rPr lang="fr-FR" dirty="0"/>
              <a:t> </a:t>
            </a:r>
          </a:p>
          <a:p>
            <a:pPr lvl="0"/>
            <a:endParaRPr lang="fr-FR" dirty="0"/>
          </a:p>
        </p:txBody>
      </p:sp>
      <p:pic>
        <p:nvPicPr>
          <p:cNvPr id="5" name="Image 4">
            <a:extLst>
              <a:ext uri="{FF2B5EF4-FFF2-40B4-BE49-F238E27FC236}">
                <a16:creationId xmlns:a16="http://schemas.microsoft.com/office/drawing/2014/main" id="{B6C79E6F-F9B8-4908-9F75-472856EFC9DA}"/>
              </a:ext>
            </a:extLst>
          </p:cNvPr>
          <p:cNvPicPr>
            <a:picLocks noChangeAspect="1"/>
          </p:cNvPicPr>
          <p:nvPr/>
        </p:nvPicPr>
        <p:blipFill>
          <a:blip r:embed="rId2"/>
          <a:stretch>
            <a:fillRect/>
          </a:stretch>
        </p:blipFill>
        <p:spPr>
          <a:xfrm>
            <a:off x="161147" y="2254968"/>
            <a:ext cx="9583487" cy="304843"/>
          </a:xfrm>
          <a:prstGeom prst="rect">
            <a:avLst/>
          </a:prstGeom>
        </p:spPr>
      </p:pic>
      <p:pic>
        <p:nvPicPr>
          <p:cNvPr id="6" name="Image 5">
            <a:extLst>
              <a:ext uri="{FF2B5EF4-FFF2-40B4-BE49-F238E27FC236}">
                <a16:creationId xmlns:a16="http://schemas.microsoft.com/office/drawing/2014/main" id="{A699F37F-1A56-4653-9425-9D977B71FDC9}"/>
              </a:ext>
            </a:extLst>
          </p:cNvPr>
          <p:cNvPicPr>
            <a:picLocks noChangeAspect="1"/>
          </p:cNvPicPr>
          <p:nvPr/>
        </p:nvPicPr>
        <p:blipFill>
          <a:blip r:embed="rId3"/>
          <a:stretch>
            <a:fillRect/>
          </a:stretch>
        </p:blipFill>
        <p:spPr>
          <a:xfrm>
            <a:off x="486614" y="2649949"/>
            <a:ext cx="4910684" cy="4129033"/>
          </a:xfrm>
          <a:prstGeom prst="rect">
            <a:avLst/>
          </a:prstGeom>
        </p:spPr>
      </p:pic>
      <p:pic>
        <p:nvPicPr>
          <p:cNvPr id="7" name="Image 6">
            <a:extLst>
              <a:ext uri="{FF2B5EF4-FFF2-40B4-BE49-F238E27FC236}">
                <a16:creationId xmlns:a16="http://schemas.microsoft.com/office/drawing/2014/main" id="{9E9DEFA2-0283-4066-868E-E2A7448773E6}"/>
              </a:ext>
            </a:extLst>
          </p:cNvPr>
          <p:cNvPicPr>
            <a:picLocks noChangeAspect="1"/>
          </p:cNvPicPr>
          <p:nvPr/>
        </p:nvPicPr>
        <p:blipFill>
          <a:blip r:embed="rId4"/>
          <a:stretch>
            <a:fillRect/>
          </a:stretch>
        </p:blipFill>
        <p:spPr>
          <a:xfrm>
            <a:off x="486614" y="6368023"/>
            <a:ext cx="573074" cy="256054"/>
          </a:xfrm>
          <a:prstGeom prst="rect">
            <a:avLst/>
          </a:prstGeom>
        </p:spPr>
      </p:pic>
      <p:sp>
        <p:nvSpPr>
          <p:cNvPr id="9" name="ZoneTexte 8">
            <a:extLst>
              <a:ext uri="{FF2B5EF4-FFF2-40B4-BE49-F238E27FC236}">
                <a16:creationId xmlns:a16="http://schemas.microsoft.com/office/drawing/2014/main" id="{567AC503-3F48-4D51-B6A0-E4F681913046}"/>
              </a:ext>
            </a:extLst>
          </p:cNvPr>
          <p:cNvSpPr txBox="1"/>
          <p:nvPr/>
        </p:nvSpPr>
        <p:spPr>
          <a:xfrm>
            <a:off x="5886450" y="3137107"/>
            <a:ext cx="3371850" cy="2585323"/>
          </a:xfrm>
          <a:prstGeom prst="rect">
            <a:avLst/>
          </a:prstGeom>
          <a:noFill/>
        </p:spPr>
        <p:txBody>
          <a:bodyPr wrap="square" rtlCol="0">
            <a:spAutoFit/>
          </a:bodyPr>
          <a:lstStyle/>
          <a:p>
            <a:r>
              <a:rPr lang="fr-FR" dirty="0"/>
              <a:t>Même si la saisie semaine par semaine permet de mettre la durée de présence réelle du salarié, le total heures chômées + heures travaillées ou assimilées est égal à la durée contractuelle ou à la durée légale du travail soit 35h </a:t>
            </a:r>
            <a:endParaRPr lang="en-US" dirty="0"/>
          </a:p>
        </p:txBody>
      </p:sp>
    </p:spTree>
    <p:extLst>
      <p:ext uri="{BB962C8B-B14F-4D97-AF65-F5344CB8AC3E}">
        <p14:creationId xmlns:p14="http://schemas.microsoft.com/office/powerpoint/2010/main" val="31200981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101B14-B799-4609-850A-2DE658818CD3}"/>
              </a:ext>
            </a:extLst>
          </p:cNvPr>
          <p:cNvSpPr>
            <a:spLocks noGrp="1"/>
          </p:cNvSpPr>
          <p:nvPr>
            <p:ph type="title"/>
          </p:nvPr>
        </p:nvSpPr>
        <p:spPr>
          <a:xfrm>
            <a:off x="390525" y="143436"/>
            <a:ext cx="9354109" cy="1093694"/>
          </a:xfrm>
        </p:spPr>
        <p:txBody>
          <a:bodyPr>
            <a:normAutofit fontScale="90000"/>
          </a:bodyPr>
          <a:lstStyle/>
          <a:p>
            <a:r>
              <a:rPr lang="fr-FR" sz="2700" dirty="0"/>
              <a:t>Etape 4 REMPLIR LES HEURES TRAVAILLEES ET CHOMEES</a:t>
            </a:r>
            <a:br>
              <a:rPr lang="fr-FR" dirty="0"/>
            </a:br>
            <a:br>
              <a:rPr lang="fr-FR" sz="1800" dirty="0"/>
            </a:br>
            <a:br>
              <a:rPr lang="fr-FR" dirty="0">
                <a:solidFill>
                  <a:schemeClr val="tx2">
                    <a:lumMod val="60000"/>
                    <a:lumOff val="40000"/>
                  </a:schemeClr>
                </a:solidFill>
              </a:rPr>
            </a:br>
            <a:br>
              <a:rPr lang="fr-FR" dirty="0"/>
            </a:br>
            <a:br>
              <a:rPr lang="fr-FR" dirty="0"/>
            </a:br>
            <a:endParaRPr lang="en-US" dirty="0"/>
          </a:p>
        </p:txBody>
      </p:sp>
      <p:sp>
        <p:nvSpPr>
          <p:cNvPr id="3" name="ZoneTexte 2">
            <a:extLst>
              <a:ext uri="{FF2B5EF4-FFF2-40B4-BE49-F238E27FC236}">
                <a16:creationId xmlns:a16="http://schemas.microsoft.com/office/drawing/2014/main" id="{0BFF6C1A-47E0-4F22-8D3C-53A59B52ABC7}"/>
              </a:ext>
            </a:extLst>
          </p:cNvPr>
          <p:cNvSpPr txBox="1"/>
          <p:nvPr/>
        </p:nvSpPr>
        <p:spPr>
          <a:xfrm>
            <a:off x="486614" y="690283"/>
            <a:ext cx="9161930" cy="2723823"/>
          </a:xfrm>
          <a:prstGeom prst="rect">
            <a:avLst/>
          </a:prstGeom>
          <a:noFill/>
        </p:spPr>
        <p:txBody>
          <a:bodyPr wrap="square" rtlCol="0">
            <a:spAutoFit/>
          </a:bodyPr>
          <a:lstStyle/>
          <a:p>
            <a:r>
              <a:rPr lang="fr-FR" b="1" i="1" u="sng" dirty="0"/>
              <a:t>COMMENT RENSEIGNER LES HEURES CHOMEES ET TRAVAILLEES  </a:t>
            </a:r>
            <a:endParaRPr lang="en-US" dirty="0"/>
          </a:p>
          <a:p>
            <a:r>
              <a:rPr lang="fr-FR" b="1" i="1" dirty="0"/>
              <a:t> </a:t>
            </a:r>
          </a:p>
          <a:p>
            <a:pPr lvl="0"/>
            <a:r>
              <a:rPr lang="fr-FR" dirty="0"/>
              <a:t>3. Modulation sans compteur de modulation</a:t>
            </a:r>
            <a:endParaRPr lang="en-US" dirty="0"/>
          </a:p>
          <a:p>
            <a:pPr lvl="0"/>
            <a:endParaRPr lang="fr-FR" dirty="0"/>
          </a:p>
          <a:p>
            <a:r>
              <a:rPr lang="fr-FR" dirty="0"/>
              <a:t> </a:t>
            </a:r>
            <a:r>
              <a:rPr lang="fr-FR" sz="1400" dirty="0"/>
              <a:t>exemple avec la saisie moyenne hebdomadaire: avec </a:t>
            </a:r>
            <a:r>
              <a:rPr lang="fr-FR" sz="1400" dirty="0" err="1"/>
              <a:t>Captain</a:t>
            </a:r>
            <a:r>
              <a:rPr lang="fr-FR" sz="1400" dirty="0"/>
              <a:t> America à 80 % soit 28h hebdomadaire lissée</a:t>
            </a:r>
          </a:p>
          <a:p>
            <a:pPr lvl="0"/>
            <a:endParaRPr lang="fr-FR" dirty="0"/>
          </a:p>
          <a:p>
            <a:pPr lvl="0"/>
            <a:endParaRPr lang="fr-FR" sz="900" dirty="0"/>
          </a:p>
          <a:p>
            <a:pPr lvl="0"/>
            <a:endParaRPr lang="fr-FR" dirty="0"/>
          </a:p>
          <a:p>
            <a:pPr lvl="0"/>
            <a:r>
              <a:rPr lang="fr-FR" dirty="0"/>
              <a:t> </a:t>
            </a:r>
          </a:p>
          <a:p>
            <a:pPr lvl="0"/>
            <a:endParaRPr lang="fr-FR" dirty="0"/>
          </a:p>
        </p:txBody>
      </p:sp>
      <p:pic>
        <p:nvPicPr>
          <p:cNvPr id="5" name="Image 4">
            <a:extLst>
              <a:ext uri="{FF2B5EF4-FFF2-40B4-BE49-F238E27FC236}">
                <a16:creationId xmlns:a16="http://schemas.microsoft.com/office/drawing/2014/main" id="{B6C79E6F-F9B8-4908-9F75-472856EFC9DA}"/>
              </a:ext>
            </a:extLst>
          </p:cNvPr>
          <p:cNvPicPr>
            <a:picLocks noChangeAspect="1"/>
          </p:cNvPicPr>
          <p:nvPr/>
        </p:nvPicPr>
        <p:blipFill>
          <a:blip r:embed="rId2"/>
          <a:stretch>
            <a:fillRect/>
          </a:stretch>
        </p:blipFill>
        <p:spPr>
          <a:xfrm>
            <a:off x="161147" y="2254968"/>
            <a:ext cx="9583487" cy="304843"/>
          </a:xfrm>
          <a:prstGeom prst="rect">
            <a:avLst/>
          </a:prstGeom>
        </p:spPr>
      </p:pic>
      <p:sp>
        <p:nvSpPr>
          <p:cNvPr id="9" name="ZoneTexte 8">
            <a:extLst>
              <a:ext uri="{FF2B5EF4-FFF2-40B4-BE49-F238E27FC236}">
                <a16:creationId xmlns:a16="http://schemas.microsoft.com/office/drawing/2014/main" id="{567AC503-3F48-4D51-B6A0-E4F681913046}"/>
              </a:ext>
            </a:extLst>
          </p:cNvPr>
          <p:cNvSpPr txBox="1"/>
          <p:nvPr/>
        </p:nvSpPr>
        <p:spPr>
          <a:xfrm>
            <a:off x="5886450" y="3137107"/>
            <a:ext cx="3371850" cy="2585323"/>
          </a:xfrm>
          <a:prstGeom prst="rect">
            <a:avLst/>
          </a:prstGeom>
          <a:noFill/>
        </p:spPr>
        <p:txBody>
          <a:bodyPr wrap="square" rtlCol="0">
            <a:spAutoFit/>
          </a:bodyPr>
          <a:lstStyle/>
          <a:p>
            <a:r>
              <a:rPr lang="fr-FR" dirty="0"/>
              <a:t>Même si la saisie semaine par semaine permet de mettre la durée de présence réelle du salarié, le total heures chômées + heures travaillées ou assimilées est égal à la durée contractuelle ou à la durée légale du travail soit 35h </a:t>
            </a:r>
            <a:endParaRPr lang="en-US" dirty="0"/>
          </a:p>
        </p:txBody>
      </p:sp>
      <p:pic>
        <p:nvPicPr>
          <p:cNvPr id="4" name="Image 3">
            <a:extLst>
              <a:ext uri="{FF2B5EF4-FFF2-40B4-BE49-F238E27FC236}">
                <a16:creationId xmlns:a16="http://schemas.microsoft.com/office/drawing/2014/main" id="{6727D5EC-EB9C-4DBE-A42F-56E775394DA6}"/>
              </a:ext>
            </a:extLst>
          </p:cNvPr>
          <p:cNvPicPr>
            <a:picLocks noChangeAspect="1"/>
          </p:cNvPicPr>
          <p:nvPr/>
        </p:nvPicPr>
        <p:blipFill rotWithShape="1">
          <a:blip r:embed="rId3"/>
          <a:srcRect l="13360" r="62656" b="19377"/>
          <a:stretch/>
        </p:blipFill>
        <p:spPr>
          <a:xfrm>
            <a:off x="638175" y="2696453"/>
            <a:ext cx="5038520" cy="4018111"/>
          </a:xfrm>
          <a:prstGeom prst="rect">
            <a:avLst/>
          </a:prstGeom>
        </p:spPr>
      </p:pic>
      <p:pic>
        <p:nvPicPr>
          <p:cNvPr id="8" name="Image 7">
            <a:extLst>
              <a:ext uri="{FF2B5EF4-FFF2-40B4-BE49-F238E27FC236}">
                <a16:creationId xmlns:a16="http://schemas.microsoft.com/office/drawing/2014/main" id="{7DC496FA-9F48-4DAD-A635-FDE8BCFF7213}"/>
              </a:ext>
            </a:extLst>
          </p:cNvPr>
          <p:cNvPicPr>
            <a:picLocks noChangeAspect="1"/>
          </p:cNvPicPr>
          <p:nvPr/>
        </p:nvPicPr>
        <p:blipFill>
          <a:blip r:embed="rId4"/>
          <a:stretch>
            <a:fillRect/>
          </a:stretch>
        </p:blipFill>
        <p:spPr>
          <a:xfrm>
            <a:off x="778972" y="6314335"/>
            <a:ext cx="573074" cy="256054"/>
          </a:xfrm>
          <a:prstGeom prst="rect">
            <a:avLst/>
          </a:prstGeom>
        </p:spPr>
      </p:pic>
    </p:spTree>
    <p:extLst>
      <p:ext uri="{BB962C8B-B14F-4D97-AF65-F5344CB8AC3E}">
        <p14:creationId xmlns:p14="http://schemas.microsoft.com/office/powerpoint/2010/main" val="26810024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101B14-B799-4609-850A-2DE658818CD3}"/>
              </a:ext>
            </a:extLst>
          </p:cNvPr>
          <p:cNvSpPr>
            <a:spLocks noGrp="1"/>
          </p:cNvSpPr>
          <p:nvPr>
            <p:ph type="title"/>
          </p:nvPr>
        </p:nvSpPr>
        <p:spPr>
          <a:xfrm>
            <a:off x="390525" y="143436"/>
            <a:ext cx="9354109" cy="1093694"/>
          </a:xfrm>
        </p:spPr>
        <p:txBody>
          <a:bodyPr>
            <a:normAutofit fontScale="90000"/>
          </a:bodyPr>
          <a:lstStyle/>
          <a:p>
            <a:r>
              <a:rPr lang="fr-FR" sz="2700" dirty="0"/>
              <a:t>Etape 4 REMPLIR LES HEURES TRAVAILLEES ET CHOMEES</a:t>
            </a:r>
            <a:br>
              <a:rPr lang="fr-FR" dirty="0"/>
            </a:br>
            <a:br>
              <a:rPr lang="fr-FR" sz="1800" dirty="0"/>
            </a:br>
            <a:br>
              <a:rPr lang="fr-FR" dirty="0">
                <a:solidFill>
                  <a:schemeClr val="tx2">
                    <a:lumMod val="60000"/>
                    <a:lumOff val="40000"/>
                  </a:schemeClr>
                </a:solidFill>
              </a:rPr>
            </a:br>
            <a:br>
              <a:rPr lang="fr-FR" dirty="0"/>
            </a:br>
            <a:br>
              <a:rPr lang="fr-FR" dirty="0"/>
            </a:br>
            <a:endParaRPr lang="en-US" dirty="0"/>
          </a:p>
        </p:txBody>
      </p:sp>
      <p:sp>
        <p:nvSpPr>
          <p:cNvPr id="3" name="ZoneTexte 2">
            <a:extLst>
              <a:ext uri="{FF2B5EF4-FFF2-40B4-BE49-F238E27FC236}">
                <a16:creationId xmlns:a16="http://schemas.microsoft.com/office/drawing/2014/main" id="{0BFF6C1A-47E0-4F22-8D3C-53A59B52ABC7}"/>
              </a:ext>
            </a:extLst>
          </p:cNvPr>
          <p:cNvSpPr txBox="1"/>
          <p:nvPr/>
        </p:nvSpPr>
        <p:spPr>
          <a:xfrm>
            <a:off x="486614" y="690283"/>
            <a:ext cx="9161930" cy="7709803"/>
          </a:xfrm>
          <a:prstGeom prst="rect">
            <a:avLst/>
          </a:prstGeom>
          <a:noFill/>
        </p:spPr>
        <p:txBody>
          <a:bodyPr wrap="square" rtlCol="0">
            <a:spAutoFit/>
          </a:bodyPr>
          <a:lstStyle/>
          <a:p>
            <a:r>
              <a:rPr lang="fr-FR" b="1" i="1" u="sng" dirty="0"/>
              <a:t>COMMENT RENSEIGNER LES HEURES CHOMEES ET TRAVAILLEES  </a:t>
            </a:r>
            <a:endParaRPr lang="en-US" dirty="0"/>
          </a:p>
          <a:p>
            <a:r>
              <a:rPr lang="fr-FR" b="1" i="1" dirty="0"/>
              <a:t> </a:t>
            </a:r>
          </a:p>
          <a:p>
            <a:pPr lvl="0"/>
            <a:r>
              <a:rPr lang="fr-FR" dirty="0"/>
              <a:t>3. Modulation sans compteur de modulation</a:t>
            </a:r>
          </a:p>
          <a:p>
            <a:pPr lvl="0"/>
            <a:endParaRPr lang="fr-FR" dirty="0"/>
          </a:p>
          <a:p>
            <a:pPr lvl="0"/>
            <a:r>
              <a:rPr lang="fr-FR" dirty="0"/>
              <a:t>CAPTAIN AMERICA est surveillant et à 80%, soit </a:t>
            </a:r>
            <a:r>
              <a:rPr lang="fr-FR" b="1" i="1" u="sng" dirty="0"/>
              <a:t>28h hebdomadaires lissées</a:t>
            </a:r>
            <a:r>
              <a:rPr lang="fr-FR" dirty="0"/>
              <a:t>. Il travaille hors vacances scolaires 32 h semaine.</a:t>
            </a:r>
            <a:endParaRPr lang="en-US" dirty="0"/>
          </a:p>
          <a:p>
            <a:endParaRPr lang="fr-FR" sz="900" dirty="0"/>
          </a:p>
          <a:p>
            <a:endParaRPr lang="fr-FR" sz="900" dirty="0"/>
          </a:p>
          <a:p>
            <a:pPr lvl="0"/>
            <a:r>
              <a:rPr lang="en-US" dirty="0" err="1"/>
              <a:t>L’activité</a:t>
            </a:r>
            <a:r>
              <a:rPr lang="en-US" dirty="0"/>
              <a:t> </a:t>
            </a:r>
            <a:r>
              <a:rPr lang="en-US" dirty="0" err="1"/>
              <a:t>éligible</a:t>
            </a:r>
            <a:r>
              <a:rPr lang="en-US" dirty="0"/>
              <a:t> </a:t>
            </a:r>
            <a:r>
              <a:rPr lang="en-US" dirty="0" err="1"/>
              <a:t>est</a:t>
            </a:r>
            <a:r>
              <a:rPr lang="en-US" dirty="0"/>
              <a:t> de 12,8h  (</a:t>
            </a:r>
            <a:r>
              <a:rPr lang="en-US" dirty="0" err="1"/>
              <a:t>internat</a:t>
            </a:r>
            <a:r>
              <a:rPr lang="en-US" dirty="0"/>
              <a:t> </a:t>
            </a:r>
            <a:r>
              <a:rPr lang="en-US" dirty="0" err="1"/>
              <a:t>mercredi</a:t>
            </a:r>
            <a:r>
              <a:rPr lang="en-US" dirty="0"/>
              <a:t>, restauration </a:t>
            </a:r>
            <a:r>
              <a:rPr lang="en-US" dirty="0" err="1"/>
              <a:t>scolaire</a:t>
            </a:r>
            <a:r>
              <a:rPr lang="en-US" dirty="0"/>
              <a:t> ) et </a:t>
            </a:r>
            <a:r>
              <a:rPr lang="en-US" dirty="0" err="1"/>
              <a:t>représente</a:t>
            </a:r>
            <a:r>
              <a:rPr lang="en-US" dirty="0"/>
              <a:t> 40 % de son </a:t>
            </a:r>
            <a:r>
              <a:rPr lang="en-US" dirty="0" err="1"/>
              <a:t>activité</a:t>
            </a:r>
            <a:r>
              <a:rPr lang="en-US" dirty="0"/>
              <a:t> </a:t>
            </a:r>
            <a:r>
              <a:rPr lang="en-US" dirty="0" err="1"/>
              <a:t>totale</a:t>
            </a:r>
            <a:r>
              <a:rPr lang="en-US" dirty="0"/>
              <a:t>. On applique </a:t>
            </a:r>
            <a:r>
              <a:rPr lang="en-US" dirty="0" err="1"/>
              <a:t>donc</a:t>
            </a:r>
            <a:r>
              <a:rPr lang="en-US" dirty="0"/>
              <a:t> </a:t>
            </a:r>
            <a:r>
              <a:rPr lang="en-US" dirty="0" err="1"/>
              <a:t>ce</a:t>
            </a:r>
            <a:r>
              <a:rPr lang="en-US" dirty="0"/>
              <a:t> </a:t>
            </a:r>
            <a:r>
              <a:rPr lang="en-US" dirty="0" err="1"/>
              <a:t>pourcentage</a:t>
            </a:r>
            <a:r>
              <a:rPr lang="en-US" dirty="0"/>
              <a:t> à la durée </a:t>
            </a:r>
            <a:r>
              <a:rPr lang="en-US" dirty="0" err="1"/>
              <a:t>contractuelle</a:t>
            </a:r>
            <a:r>
              <a:rPr lang="en-US" dirty="0"/>
              <a:t>, </a:t>
            </a:r>
            <a:r>
              <a:rPr lang="en-US" dirty="0" err="1"/>
              <a:t>afin</a:t>
            </a:r>
            <a:r>
              <a:rPr lang="en-US" dirty="0"/>
              <a:t> de ne pas </a:t>
            </a:r>
            <a:r>
              <a:rPr lang="en-US" dirty="0" err="1"/>
              <a:t>bénéficier</a:t>
            </a:r>
            <a:r>
              <a:rPr lang="en-US" dirty="0"/>
              <a:t> d’un double </a:t>
            </a:r>
            <a:r>
              <a:rPr lang="en-US" dirty="0" err="1"/>
              <a:t>financement</a:t>
            </a:r>
            <a:r>
              <a:rPr lang="en-US" dirty="0"/>
              <a:t> sur des </a:t>
            </a:r>
            <a:r>
              <a:rPr lang="en-US" dirty="0" err="1"/>
              <a:t>heures</a:t>
            </a:r>
            <a:r>
              <a:rPr lang="en-US" dirty="0"/>
              <a:t> non </a:t>
            </a:r>
            <a:r>
              <a:rPr lang="en-US" dirty="0" err="1"/>
              <a:t>éligibles</a:t>
            </a:r>
            <a:r>
              <a:rPr lang="en-US" dirty="0"/>
              <a:t>.</a:t>
            </a:r>
          </a:p>
          <a:p>
            <a:pPr lvl="0"/>
            <a:endParaRPr lang="en-US" dirty="0"/>
          </a:p>
          <a:p>
            <a:pPr lvl="0"/>
            <a:r>
              <a:rPr lang="en-US" dirty="0"/>
              <a:t>40 % *28 = 11,20 h </a:t>
            </a:r>
            <a:r>
              <a:rPr lang="en-US" dirty="0" err="1"/>
              <a:t>sont</a:t>
            </a:r>
            <a:r>
              <a:rPr lang="en-US" dirty="0"/>
              <a:t> </a:t>
            </a:r>
            <a:r>
              <a:rPr lang="en-US" dirty="0" err="1"/>
              <a:t>éligibles</a:t>
            </a:r>
            <a:r>
              <a:rPr lang="en-US" dirty="0"/>
              <a:t> </a:t>
            </a:r>
            <a:r>
              <a:rPr lang="en-US" dirty="0" err="1"/>
              <a:t>donc</a:t>
            </a:r>
            <a:r>
              <a:rPr lang="en-US" dirty="0"/>
              <a:t> 28-11,20 =16,8 h </a:t>
            </a:r>
            <a:r>
              <a:rPr lang="en-US" b="1" u="sng" dirty="0" err="1"/>
              <a:t>sont</a:t>
            </a:r>
            <a:r>
              <a:rPr lang="en-US" b="1" u="sng" dirty="0"/>
              <a:t> </a:t>
            </a:r>
            <a:r>
              <a:rPr lang="en-US" b="1" u="sng" dirty="0" err="1"/>
              <a:t>assimilées</a:t>
            </a:r>
            <a:r>
              <a:rPr lang="en-US" dirty="0"/>
              <a:t> au travail.</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sz="900" dirty="0"/>
          </a:p>
          <a:p>
            <a:pPr lvl="0"/>
            <a:r>
              <a:rPr lang="en-US" dirty="0"/>
              <a:t>Le total des </a:t>
            </a:r>
            <a:r>
              <a:rPr lang="en-US" dirty="0" err="1"/>
              <a:t>heures</a:t>
            </a:r>
            <a:r>
              <a:rPr lang="en-US" dirty="0"/>
              <a:t> </a:t>
            </a:r>
            <a:r>
              <a:rPr lang="en-US" dirty="0" err="1"/>
              <a:t>travaillée</a:t>
            </a:r>
            <a:r>
              <a:rPr lang="en-US" dirty="0"/>
              <a:t> </a:t>
            </a:r>
            <a:r>
              <a:rPr lang="en-US" dirty="0" err="1"/>
              <a:t>ou</a:t>
            </a:r>
            <a:r>
              <a:rPr lang="en-US" dirty="0"/>
              <a:t> </a:t>
            </a:r>
            <a:r>
              <a:rPr lang="en-US" dirty="0" err="1"/>
              <a:t>assimilées</a:t>
            </a:r>
            <a:r>
              <a:rPr lang="en-US" dirty="0"/>
              <a:t> et des </a:t>
            </a:r>
            <a:r>
              <a:rPr lang="en-US" dirty="0" err="1"/>
              <a:t>heures</a:t>
            </a:r>
            <a:r>
              <a:rPr lang="en-US" dirty="0"/>
              <a:t> </a:t>
            </a:r>
            <a:r>
              <a:rPr lang="en-US" dirty="0" err="1"/>
              <a:t>chomées</a:t>
            </a:r>
            <a:r>
              <a:rPr lang="en-US" dirty="0"/>
              <a:t> </a:t>
            </a:r>
            <a:r>
              <a:rPr lang="en-US" dirty="0" err="1"/>
              <a:t>est</a:t>
            </a:r>
            <a:r>
              <a:rPr lang="en-US" dirty="0"/>
              <a:t> </a:t>
            </a:r>
            <a:r>
              <a:rPr lang="en-US" dirty="0" err="1"/>
              <a:t>égale</a:t>
            </a:r>
            <a:r>
              <a:rPr lang="en-US" dirty="0"/>
              <a:t> à la durée </a:t>
            </a:r>
            <a:r>
              <a:rPr lang="en-US" dirty="0" err="1"/>
              <a:t>contractuelle</a:t>
            </a:r>
            <a:r>
              <a:rPr lang="en-US" dirty="0"/>
              <a:t> : 16,8 + 11,2 = </a:t>
            </a:r>
            <a:r>
              <a:rPr lang="en-US" b="1" u="sng" dirty="0"/>
              <a:t>28 h .</a:t>
            </a:r>
          </a:p>
          <a:p>
            <a:pPr lvl="0"/>
            <a:endParaRPr lang="en-US" dirty="0"/>
          </a:p>
          <a:p>
            <a:pPr lvl="0"/>
            <a:r>
              <a:rPr lang="fr-FR" dirty="0"/>
              <a:t> </a:t>
            </a:r>
          </a:p>
          <a:p>
            <a:pPr lvl="0"/>
            <a:endParaRPr lang="fr-FR" sz="900" dirty="0"/>
          </a:p>
          <a:p>
            <a:pPr lvl="0"/>
            <a:endParaRPr lang="fr-FR" dirty="0"/>
          </a:p>
          <a:p>
            <a:pPr lvl="0"/>
            <a:r>
              <a:rPr lang="fr-FR" dirty="0"/>
              <a:t> </a:t>
            </a:r>
          </a:p>
          <a:p>
            <a:pPr lvl="0"/>
            <a:endParaRPr lang="fr-FR" dirty="0"/>
          </a:p>
        </p:txBody>
      </p:sp>
      <p:pic>
        <p:nvPicPr>
          <p:cNvPr id="6" name="Image 5">
            <a:extLst>
              <a:ext uri="{FF2B5EF4-FFF2-40B4-BE49-F238E27FC236}">
                <a16:creationId xmlns:a16="http://schemas.microsoft.com/office/drawing/2014/main" id="{464FFC64-128C-4EF2-A40C-6352C78E8F4A}"/>
              </a:ext>
            </a:extLst>
          </p:cNvPr>
          <p:cNvPicPr>
            <a:picLocks noChangeAspect="1"/>
          </p:cNvPicPr>
          <p:nvPr/>
        </p:nvPicPr>
        <p:blipFill>
          <a:blip r:embed="rId2"/>
          <a:stretch>
            <a:fillRect/>
          </a:stretch>
        </p:blipFill>
        <p:spPr>
          <a:xfrm>
            <a:off x="457759" y="4402838"/>
            <a:ext cx="10656043" cy="1536567"/>
          </a:xfrm>
          <a:prstGeom prst="rect">
            <a:avLst/>
          </a:prstGeom>
        </p:spPr>
      </p:pic>
    </p:spTree>
    <p:extLst>
      <p:ext uri="{BB962C8B-B14F-4D97-AF65-F5344CB8AC3E}">
        <p14:creationId xmlns:p14="http://schemas.microsoft.com/office/powerpoint/2010/main" val="28794413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101B14-B799-4609-850A-2DE658818CD3}"/>
              </a:ext>
            </a:extLst>
          </p:cNvPr>
          <p:cNvSpPr>
            <a:spLocks noGrp="1"/>
          </p:cNvSpPr>
          <p:nvPr>
            <p:ph type="title"/>
          </p:nvPr>
        </p:nvSpPr>
        <p:spPr>
          <a:xfrm>
            <a:off x="390525" y="143436"/>
            <a:ext cx="9354109" cy="1093694"/>
          </a:xfrm>
        </p:spPr>
        <p:txBody>
          <a:bodyPr>
            <a:normAutofit fontScale="90000"/>
          </a:bodyPr>
          <a:lstStyle/>
          <a:p>
            <a:r>
              <a:rPr lang="fr-FR" sz="2700" dirty="0"/>
              <a:t>Etape 5 VERIFICATION DES MONTANTS ET ENVOI A L’UD</a:t>
            </a:r>
            <a:br>
              <a:rPr lang="fr-FR" dirty="0"/>
            </a:br>
            <a:br>
              <a:rPr lang="fr-FR" sz="1800" dirty="0"/>
            </a:br>
            <a:br>
              <a:rPr lang="fr-FR" dirty="0">
                <a:solidFill>
                  <a:schemeClr val="tx2">
                    <a:lumMod val="60000"/>
                    <a:lumOff val="40000"/>
                  </a:schemeClr>
                </a:solidFill>
              </a:rPr>
            </a:br>
            <a:br>
              <a:rPr lang="fr-FR" dirty="0"/>
            </a:br>
            <a:br>
              <a:rPr lang="fr-FR" dirty="0"/>
            </a:br>
            <a:endParaRPr lang="en-US" dirty="0"/>
          </a:p>
        </p:txBody>
      </p:sp>
      <p:sp>
        <p:nvSpPr>
          <p:cNvPr id="3" name="ZoneTexte 2">
            <a:extLst>
              <a:ext uri="{FF2B5EF4-FFF2-40B4-BE49-F238E27FC236}">
                <a16:creationId xmlns:a16="http://schemas.microsoft.com/office/drawing/2014/main" id="{0BFF6C1A-47E0-4F22-8D3C-53A59B52ABC7}"/>
              </a:ext>
            </a:extLst>
          </p:cNvPr>
          <p:cNvSpPr txBox="1"/>
          <p:nvPr/>
        </p:nvSpPr>
        <p:spPr>
          <a:xfrm>
            <a:off x="486614" y="690283"/>
            <a:ext cx="9161930" cy="5293757"/>
          </a:xfrm>
          <a:prstGeom prst="rect">
            <a:avLst/>
          </a:prstGeom>
          <a:noFill/>
        </p:spPr>
        <p:txBody>
          <a:bodyPr wrap="square" rtlCol="0">
            <a:spAutoFit/>
          </a:bodyPr>
          <a:lstStyle/>
          <a:p>
            <a:r>
              <a:rPr lang="fr-FR" sz="1400" dirty="0"/>
              <a:t>Le montant à indemniser correspond à la multiplication entre le nombre d’heures chômées et le taux personnalisé du salarié.</a:t>
            </a:r>
          </a:p>
          <a:p>
            <a:r>
              <a:rPr lang="fr-FR" sz="1400" dirty="0"/>
              <a:t>Exemple ADRIENNE QUE POURRA taux 10 € - 70h à indemniser soit 70*10 =700 €</a:t>
            </a:r>
          </a:p>
          <a:p>
            <a:endParaRPr lang="fr-FR" sz="1400" dirty="0"/>
          </a:p>
          <a:p>
            <a:r>
              <a:rPr lang="fr-FR" sz="1400" dirty="0"/>
              <a:t>Après avoir effectué la saisie de tous les salariés, je clique sur le bouton « </a:t>
            </a:r>
            <a:r>
              <a:rPr lang="fr-FR" sz="1400" b="1" dirty="0"/>
              <a:t>ENREGISTRER</a:t>
            </a:r>
            <a:r>
              <a:rPr lang="fr-FR" sz="1400" dirty="0"/>
              <a:t> » </a:t>
            </a:r>
          </a:p>
          <a:p>
            <a:endParaRPr lang="fr-FR" sz="1400" dirty="0"/>
          </a:p>
          <a:p>
            <a:endParaRPr lang="fr-FR" sz="1400" dirty="0"/>
          </a:p>
          <a:p>
            <a:endParaRPr lang="en-US" sz="1400" dirty="0"/>
          </a:p>
          <a:p>
            <a:pPr lvl="0"/>
            <a:endParaRPr lang="en-US" sz="1400" dirty="0"/>
          </a:p>
          <a:p>
            <a:pPr lvl="0"/>
            <a:endParaRPr lang="en-US" sz="1400" dirty="0"/>
          </a:p>
          <a:p>
            <a:pPr lvl="0"/>
            <a:endParaRPr lang="en-US" sz="1400" dirty="0"/>
          </a:p>
          <a:p>
            <a:pPr lvl="0"/>
            <a:r>
              <a:rPr lang="fr-FR" sz="1400" dirty="0"/>
              <a:t> </a:t>
            </a:r>
          </a:p>
          <a:p>
            <a:pPr lvl="0"/>
            <a:endParaRPr lang="fr-FR" sz="1400" dirty="0"/>
          </a:p>
          <a:p>
            <a:pPr lvl="0"/>
            <a:endParaRPr lang="fr-FR" sz="1400" dirty="0"/>
          </a:p>
          <a:p>
            <a:pPr lvl="0"/>
            <a:r>
              <a:rPr lang="fr-FR" sz="1400" dirty="0"/>
              <a:t> </a:t>
            </a:r>
          </a:p>
          <a:p>
            <a:pPr lvl="0"/>
            <a:endParaRPr lang="fr-FR" sz="1400" dirty="0"/>
          </a:p>
          <a:p>
            <a:pPr lvl="0"/>
            <a:endParaRPr lang="fr-FR" sz="1400" dirty="0"/>
          </a:p>
          <a:p>
            <a:pPr lvl="0"/>
            <a:endParaRPr lang="fr-FR" sz="1400" dirty="0"/>
          </a:p>
          <a:p>
            <a:r>
              <a:rPr lang="fr-FR" sz="1400" dirty="0"/>
              <a:t>Cliquez sur le bouton « enregistrer » et tout le tableau de saisie des heures est enregistré.</a:t>
            </a:r>
          </a:p>
          <a:p>
            <a:endParaRPr lang="fr-FR" sz="1400" dirty="0"/>
          </a:p>
          <a:p>
            <a:r>
              <a:rPr lang="fr-FR" sz="1400" dirty="0"/>
              <a:t>ou cliquez sur l’icône               sur la ligne du tableau. Le salarié est enregistré.</a:t>
            </a:r>
            <a:endParaRPr lang="en-US" sz="1400" dirty="0"/>
          </a:p>
          <a:p>
            <a:r>
              <a:rPr lang="fr-FR" sz="1400" dirty="0"/>
              <a:t> </a:t>
            </a:r>
            <a:endParaRPr lang="en-US" sz="1400" dirty="0"/>
          </a:p>
          <a:p>
            <a:pPr lvl="0"/>
            <a:endParaRPr lang="fr-FR" sz="1200" dirty="0"/>
          </a:p>
          <a:p>
            <a:pPr lvl="0"/>
            <a:endParaRPr lang="fr-FR" dirty="0"/>
          </a:p>
        </p:txBody>
      </p:sp>
      <p:pic>
        <p:nvPicPr>
          <p:cNvPr id="14" name="Image 13">
            <a:extLst>
              <a:ext uri="{FF2B5EF4-FFF2-40B4-BE49-F238E27FC236}">
                <a16:creationId xmlns:a16="http://schemas.microsoft.com/office/drawing/2014/main" id="{2FA3E1DF-4BEA-4F3C-A73C-E1212A766958}"/>
              </a:ext>
            </a:extLst>
          </p:cNvPr>
          <p:cNvPicPr>
            <a:picLocks noChangeAspect="1"/>
          </p:cNvPicPr>
          <p:nvPr/>
        </p:nvPicPr>
        <p:blipFill>
          <a:blip r:embed="rId2"/>
          <a:stretch>
            <a:fillRect/>
          </a:stretch>
        </p:blipFill>
        <p:spPr>
          <a:xfrm>
            <a:off x="326651" y="1590275"/>
            <a:ext cx="9697526" cy="2795541"/>
          </a:xfrm>
          <a:prstGeom prst="rect">
            <a:avLst/>
          </a:prstGeom>
        </p:spPr>
      </p:pic>
      <p:sp>
        <p:nvSpPr>
          <p:cNvPr id="15" name="Ellipse 14">
            <a:extLst>
              <a:ext uri="{FF2B5EF4-FFF2-40B4-BE49-F238E27FC236}">
                <a16:creationId xmlns:a16="http://schemas.microsoft.com/office/drawing/2014/main" id="{114014B8-D5B8-4467-8880-D37DD2876DC3}"/>
              </a:ext>
            </a:extLst>
          </p:cNvPr>
          <p:cNvSpPr/>
          <p:nvPr/>
        </p:nvSpPr>
        <p:spPr>
          <a:xfrm>
            <a:off x="616087" y="2297206"/>
            <a:ext cx="1551736" cy="342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Image 15">
            <a:extLst>
              <a:ext uri="{FF2B5EF4-FFF2-40B4-BE49-F238E27FC236}">
                <a16:creationId xmlns:a16="http://schemas.microsoft.com/office/drawing/2014/main" id="{975DD372-E8ED-4C6B-830C-3DB322E58E3B}"/>
              </a:ext>
            </a:extLst>
          </p:cNvPr>
          <p:cNvPicPr>
            <a:picLocks noChangeAspect="1"/>
          </p:cNvPicPr>
          <p:nvPr/>
        </p:nvPicPr>
        <p:blipFill>
          <a:blip r:embed="rId3"/>
          <a:stretch>
            <a:fillRect/>
          </a:stretch>
        </p:blipFill>
        <p:spPr>
          <a:xfrm>
            <a:off x="2537639" y="4927716"/>
            <a:ext cx="314369" cy="257211"/>
          </a:xfrm>
          <a:prstGeom prst="rect">
            <a:avLst/>
          </a:prstGeom>
        </p:spPr>
      </p:pic>
      <p:pic>
        <p:nvPicPr>
          <p:cNvPr id="17" name="Image 16">
            <a:extLst>
              <a:ext uri="{FF2B5EF4-FFF2-40B4-BE49-F238E27FC236}">
                <a16:creationId xmlns:a16="http://schemas.microsoft.com/office/drawing/2014/main" id="{E675C097-F792-4132-9745-0943914B7AE1}"/>
              </a:ext>
            </a:extLst>
          </p:cNvPr>
          <p:cNvPicPr>
            <a:picLocks noChangeAspect="1"/>
          </p:cNvPicPr>
          <p:nvPr/>
        </p:nvPicPr>
        <p:blipFill>
          <a:blip r:embed="rId4"/>
          <a:stretch>
            <a:fillRect/>
          </a:stretch>
        </p:blipFill>
        <p:spPr>
          <a:xfrm>
            <a:off x="390525" y="5504689"/>
            <a:ext cx="9988318" cy="1186282"/>
          </a:xfrm>
          <a:prstGeom prst="rect">
            <a:avLst/>
          </a:prstGeom>
        </p:spPr>
      </p:pic>
    </p:spTree>
    <p:extLst>
      <p:ext uri="{BB962C8B-B14F-4D97-AF65-F5344CB8AC3E}">
        <p14:creationId xmlns:p14="http://schemas.microsoft.com/office/powerpoint/2010/main" val="28472911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101B14-B799-4609-850A-2DE658818CD3}"/>
              </a:ext>
            </a:extLst>
          </p:cNvPr>
          <p:cNvSpPr>
            <a:spLocks noGrp="1"/>
          </p:cNvSpPr>
          <p:nvPr>
            <p:ph type="title"/>
          </p:nvPr>
        </p:nvSpPr>
        <p:spPr>
          <a:xfrm>
            <a:off x="390525" y="143436"/>
            <a:ext cx="9354109" cy="1093694"/>
          </a:xfrm>
        </p:spPr>
        <p:txBody>
          <a:bodyPr>
            <a:normAutofit fontScale="90000"/>
          </a:bodyPr>
          <a:lstStyle/>
          <a:p>
            <a:r>
              <a:rPr lang="fr-FR" sz="2700" dirty="0"/>
              <a:t>Etape 5 VERIFICATION DES MONTANTS ET ENVOI A L’UD</a:t>
            </a:r>
            <a:br>
              <a:rPr lang="fr-FR" dirty="0"/>
            </a:br>
            <a:br>
              <a:rPr lang="fr-FR" sz="1800" dirty="0"/>
            </a:br>
            <a:br>
              <a:rPr lang="fr-FR" dirty="0">
                <a:solidFill>
                  <a:schemeClr val="tx2">
                    <a:lumMod val="60000"/>
                    <a:lumOff val="40000"/>
                  </a:schemeClr>
                </a:solidFill>
              </a:rPr>
            </a:br>
            <a:br>
              <a:rPr lang="fr-FR" dirty="0"/>
            </a:br>
            <a:br>
              <a:rPr lang="fr-FR" dirty="0"/>
            </a:br>
            <a:endParaRPr lang="en-US" dirty="0"/>
          </a:p>
        </p:txBody>
      </p:sp>
      <p:sp>
        <p:nvSpPr>
          <p:cNvPr id="3" name="ZoneTexte 2">
            <a:extLst>
              <a:ext uri="{FF2B5EF4-FFF2-40B4-BE49-F238E27FC236}">
                <a16:creationId xmlns:a16="http://schemas.microsoft.com/office/drawing/2014/main" id="{0BFF6C1A-47E0-4F22-8D3C-53A59B52ABC7}"/>
              </a:ext>
            </a:extLst>
          </p:cNvPr>
          <p:cNvSpPr txBox="1"/>
          <p:nvPr/>
        </p:nvSpPr>
        <p:spPr>
          <a:xfrm>
            <a:off x="486614" y="690283"/>
            <a:ext cx="9161930" cy="5632311"/>
          </a:xfrm>
          <a:prstGeom prst="rect">
            <a:avLst/>
          </a:prstGeom>
          <a:noFill/>
        </p:spPr>
        <p:txBody>
          <a:bodyPr wrap="square" rtlCol="0">
            <a:spAutoFit/>
          </a:bodyPr>
          <a:lstStyle/>
          <a:p>
            <a:endParaRPr lang="fr-FR" dirty="0"/>
          </a:p>
          <a:p>
            <a:endParaRPr lang="fr-FR" dirty="0"/>
          </a:p>
          <a:p>
            <a:r>
              <a:rPr lang="fr-FR" dirty="0"/>
              <a:t> L'icône      signifie qu’il y a une erreur sur la ligne du tableau. Vérifiez votre saisie. Un message d’information s’affiche en survolant cette icône.</a:t>
            </a:r>
          </a:p>
          <a:p>
            <a:endParaRPr lang="fr-FR" dirty="0"/>
          </a:p>
          <a:p>
            <a:r>
              <a:rPr lang="fr-FR" dirty="0"/>
              <a:t> L'icône       signifie que la ligne n’est pas enregistrée ou incomplète. Saisissez toutes les semaines pour le salarié et enregistrez vos modifications.</a:t>
            </a:r>
          </a:p>
          <a:p>
            <a:r>
              <a:rPr lang="fr-FR" dirty="0"/>
              <a:t>Si votre salarié est en forme d’aménagement « Modulation », n’oubliez pas de saisir le planning de modulation. Un message d’information s’affiche en survolant cette icône.</a:t>
            </a:r>
          </a:p>
          <a:p>
            <a:endParaRPr lang="fr-FR" dirty="0"/>
          </a:p>
          <a:p>
            <a:r>
              <a:rPr lang="fr-FR" dirty="0"/>
              <a:t> L’icône       signifie qu’un enregistrement est validé et enregistré. Un message d’information s’affiche en survolant cette icône.</a:t>
            </a:r>
          </a:p>
          <a:p>
            <a:endParaRPr lang="fr-FR" dirty="0"/>
          </a:p>
          <a:p>
            <a:r>
              <a:rPr lang="fr-FR" dirty="0"/>
              <a:t> L’icône      située à droite de la ligne vous permet de l’enregistrer. Un message d’information s’affiche en survolant cette icône. </a:t>
            </a:r>
          </a:p>
          <a:p>
            <a:endParaRPr lang="fr-FR" dirty="0"/>
          </a:p>
          <a:p>
            <a:r>
              <a:rPr lang="fr-FR" dirty="0"/>
              <a:t>Vérifiez également le nombre d’heures demandées chaque mois par rapport à ce que vous avez passé dans la paie du mois correspondant.</a:t>
            </a:r>
            <a:endParaRPr lang="en-US" dirty="0"/>
          </a:p>
          <a:p>
            <a:pPr lvl="0"/>
            <a:endParaRPr lang="fr-FR" dirty="0"/>
          </a:p>
          <a:p>
            <a:pPr lvl="0"/>
            <a:endParaRPr lang="fr-FR" dirty="0"/>
          </a:p>
        </p:txBody>
      </p:sp>
      <p:pic>
        <p:nvPicPr>
          <p:cNvPr id="4" name="Image 3">
            <a:extLst>
              <a:ext uri="{FF2B5EF4-FFF2-40B4-BE49-F238E27FC236}">
                <a16:creationId xmlns:a16="http://schemas.microsoft.com/office/drawing/2014/main" id="{AB0136EE-9358-428D-A5F1-2DA07DF99E9D}"/>
              </a:ext>
            </a:extLst>
          </p:cNvPr>
          <p:cNvPicPr/>
          <p:nvPr/>
        </p:nvPicPr>
        <p:blipFill>
          <a:blip r:embed="rId2"/>
          <a:stretch>
            <a:fillRect/>
          </a:stretch>
        </p:blipFill>
        <p:spPr bwMode="auto">
          <a:xfrm>
            <a:off x="1387679" y="1350626"/>
            <a:ext cx="281730" cy="180117"/>
          </a:xfrm>
          <a:prstGeom prst="rect">
            <a:avLst/>
          </a:prstGeom>
        </p:spPr>
      </p:pic>
      <p:pic>
        <p:nvPicPr>
          <p:cNvPr id="5" name="Image 4">
            <a:extLst>
              <a:ext uri="{FF2B5EF4-FFF2-40B4-BE49-F238E27FC236}">
                <a16:creationId xmlns:a16="http://schemas.microsoft.com/office/drawing/2014/main" id="{743ED11F-DEEA-434C-80B9-3F5814A0738B}"/>
              </a:ext>
            </a:extLst>
          </p:cNvPr>
          <p:cNvPicPr>
            <a:picLocks noChangeAspect="1"/>
          </p:cNvPicPr>
          <p:nvPr/>
        </p:nvPicPr>
        <p:blipFill>
          <a:blip r:embed="rId3"/>
          <a:stretch>
            <a:fillRect/>
          </a:stretch>
        </p:blipFill>
        <p:spPr>
          <a:xfrm>
            <a:off x="1387679" y="2181138"/>
            <a:ext cx="303869" cy="188482"/>
          </a:xfrm>
          <a:prstGeom prst="rect">
            <a:avLst/>
          </a:prstGeom>
        </p:spPr>
      </p:pic>
      <p:pic>
        <p:nvPicPr>
          <p:cNvPr id="6" name="Image 5">
            <a:extLst>
              <a:ext uri="{FF2B5EF4-FFF2-40B4-BE49-F238E27FC236}">
                <a16:creationId xmlns:a16="http://schemas.microsoft.com/office/drawing/2014/main" id="{D39DAD9B-4BB6-4889-A60C-F9C186A11796}"/>
              </a:ext>
            </a:extLst>
          </p:cNvPr>
          <p:cNvPicPr>
            <a:picLocks noChangeAspect="1"/>
          </p:cNvPicPr>
          <p:nvPr/>
        </p:nvPicPr>
        <p:blipFill>
          <a:blip r:embed="rId4"/>
          <a:stretch>
            <a:fillRect/>
          </a:stretch>
        </p:blipFill>
        <p:spPr>
          <a:xfrm>
            <a:off x="1476615" y="3438816"/>
            <a:ext cx="351885" cy="336204"/>
          </a:xfrm>
          <a:prstGeom prst="rect">
            <a:avLst/>
          </a:prstGeom>
        </p:spPr>
      </p:pic>
      <p:pic>
        <p:nvPicPr>
          <p:cNvPr id="7" name="Image 6">
            <a:extLst>
              <a:ext uri="{FF2B5EF4-FFF2-40B4-BE49-F238E27FC236}">
                <a16:creationId xmlns:a16="http://schemas.microsoft.com/office/drawing/2014/main" id="{652E6489-862E-444A-B42E-30BCF7ED3AEE}"/>
              </a:ext>
            </a:extLst>
          </p:cNvPr>
          <p:cNvPicPr/>
          <p:nvPr/>
        </p:nvPicPr>
        <p:blipFill>
          <a:blip r:embed="rId5"/>
          <a:stretch>
            <a:fillRect/>
          </a:stretch>
        </p:blipFill>
        <p:spPr bwMode="auto">
          <a:xfrm>
            <a:off x="1462399" y="4307599"/>
            <a:ext cx="207010" cy="241300"/>
          </a:xfrm>
          <a:prstGeom prst="rect">
            <a:avLst/>
          </a:prstGeom>
        </p:spPr>
      </p:pic>
    </p:spTree>
    <p:extLst>
      <p:ext uri="{BB962C8B-B14F-4D97-AF65-F5344CB8AC3E}">
        <p14:creationId xmlns:p14="http://schemas.microsoft.com/office/powerpoint/2010/main" val="3543782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101B14-B799-4609-850A-2DE658818CD3}"/>
              </a:ext>
            </a:extLst>
          </p:cNvPr>
          <p:cNvSpPr>
            <a:spLocks noGrp="1"/>
          </p:cNvSpPr>
          <p:nvPr>
            <p:ph type="title"/>
          </p:nvPr>
        </p:nvSpPr>
        <p:spPr>
          <a:xfrm>
            <a:off x="390525" y="143436"/>
            <a:ext cx="9354109" cy="1093694"/>
          </a:xfrm>
        </p:spPr>
        <p:txBody>
          <a:bodyPr>
            <a:normAutofit fontScale="90000"/>
          </a:bodyPr>
          <a:lstStyle/>
          <a:p>
            <a:r>
              <a:rPr lang="fr-FR" sz="2700" dirty="0"/>
              <a:t>Etape 5 VERIFICATION DES MONTANTS ET ENVOI A L’UD</a:t>
            </a:r>
            <a:br>
              <a:rPr lang="fr-FR" dirty="0"/>
            </a:br>
            <a:br>
              <a:rPr lang="fr-FR" sz="1800" dirty="0"/>
            </a:br>
            <a:br>
              <a:rPr lang="fr-FR" dirty="0">
                <a:solidFill>
                  <a:schemeClr val="tx2">
                    <a:lumMod val="60000"/>
                    <a:lumOff val="40000"/>
                  </a:schemeClr>
                </a:solidFill>
              </a:rPr>
            </a:br>
            <a:br>
              <a:rPr lang="fr-FR" dirty="0"/>
            </a:br>
            <a:br>
              <a:rPr lang="fr-FR" dirty="0"/>
            </a:br>
            <a:endParaRPr lang="en-US" dirty="0"/>
          </a:p>
        </p:txBody>
      </p:sp>
      <p:sp>
        <p:nvSpPr>
          <p:cNvPr id="3" name="ZoneTexte 2">
            <a:extLst>
              <a:ext uri="{FF2B5EF4-FFF2-40B4-BE49-F238E27FC236}">
                <a16:creationId xmlns:a16="http://schemas.microsoft.com/office/drawing/2014/main" id="{0BFF6C1A-47E0-4F22-8D3C-53A59B52ABC7}"/>
              </a:ext>
            </a:extLst>
          </p:cNvPr>
          <p:cNvSpPr txBox="1"/>
          <p:nvPr/>
        </p:nvSpPr>
        <p:spPr>
          <a:xfrm>
            <a:off x="486614" y="690283"/>
            <a:ext cx="9161930" cy="1200329"/>
          </a:xfrm>
          <a:prstGeom prst="rect">
            <a:avLst/>
          </a:prstGeom>
          <a:noFill/>
        </p:spPr>
        <p:txBody>
          <a:bodyPr wrap="square" rtlCol="0">
            <a:spAutoFit/>
          </a:bodyPr>
          <a:lstStyle/>
          <a:p>
            <a:r>
              <a:rPr lang="fr-FR" dirty="0"/>
              <a:t>Cliquez sur le bouton ENVOYER LA DEMANDE A l’UD</a:t>
            </a:r>
          </a:p>
          <a:p>
            <a:r>
              <a:rPr lang="fr-FR" dirty="0"/>
              <a:t> </a:t>
            </a:r>
            <a:endParaRPr lang="en-US" dirty="0"/>
          </a:p>
          <a:p>
            <a:pPr lvl="0"/>
            <a:endParaRPr lang="fr-FR" dirty="0"/>
          </a:p>
          <a:p>
            <a:pPr lvl="0"/>
            <a:endParaRPr lang="fr-FR" dirty="0"/>
          </a:p>
        </p:txBody>
      </p:sp>
      <p:pic>
        <p:nvPicPr>
          <p:cNvPr id="4" name="Image 3">
            <a:extLst>
              <a:ext uri="{FF2B5EF4-FFF2-40B4-BE49-F238E27FC236}">
                <a16:creationId xmlns:a16="http://schemas.microsoft.com/office/drawing/2014/main" id="{4BCEF7DE-39A5-49F0-AC1A-D3A7CCF48199}"/>
              </a:ext>
            </a:extLst>
          </p:cNvPr>
          <p:cNvPicPr>
            <a:picLocks noChangeAspect="1"/>
          </p:cNvPicPr>
          <p:nvPr/>
        </p:nvPicPr>
        <p:blipFill>
          <a:blip r:embed="rId2"/>
          <a:stretch>
            <a:fillRect/>
          </a:stretch>
        </p:blipFill>
        <p:spPr>
          <a:xfrm>
            <a:off x="390525" y="1237130"/>
            <a:ext cx="10139082" cy="4973677"/>
          </a:xfrm>
          <a:prstGeom prst="rect">
            <a:avLst/>
          </a:prstGeom>
        </p:spPr>
      </p:pic>
      <p:sp>
        <p:nvSpPr>
          <p:cNvPr id="5" name="Ellipse 4">
            <a:extLst>
              <a:ext uri="{FF2B5EF4-FFF2-40B4-BE49-F238E27FC236}">
                <a16:creationId xmlns:a16="http://schemas.microsoft.com/office/drawing/2014/main" id="{F4C1B33F-C583-43D3-A6C7-EFD0123D3FAC}"/>
              </a:ext>
            </a:extLst>
          </p:cNvPr>
          <p:cNvSpPr/>
          <p:nvPr/>
        </p:nvSpPr>
        <p:spPr>
          <a:xfrm>
            <a:off x="9260541" y="5746376"/>
            <a:ext cx="1326777" cy="5558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6828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101B14-B799-4609-850A-2DE658818CD3}"/>
              </a:ext>
            </a:extLst>
          </p:cNvPr>
          <p:cNvSpPr>
            <a:spLocks noGrp="1"/>
          </p:cNvSpPr>
          <p:nvPr>
            <p:ph type="title"/>
          </p:nvPr>
        </p:nvSpPr>
        <p:spPr>
          <a:xfrm>
            <a:off x="677333" y="143436"/>
            <a:ext cx="9067301" cy="1093694"/>
          </a:xfrm>
        </p:spPr>
        <p:txBody>
          <a:bodyPr>
            <a:normAutofit fontScale="90000"/>
          </a:bodyPr>
          <a:lstStyle/>
          <a:p>
            <a:r>
              <a:rPr lang="fr-FR" dirty="0"/>
              <a:t>Etape 1 Création d’une demande d’indemnisation</a:t>
            </a:r>
            <a:br>
              <a:rPr lang="fr-FR" dirty="0"/>
            </a:br>
            <a:br>
              <a:rPr lang="fr-FR" dirty="0"/>
            </a:br>
            <a:br>
              <a:rPr lang="fr-FR" sz="1800" dirty="0"/>
            </a:br>
            <a:br>
              <a:rPr lang="fr-FR" dirty="0">
                <a:solidFill>
                  <a:schemeClr val="tx2">
                    <a:lumMod val="60000"/>
                    <a:lumOff val="40000"/>
                  </a:schemeClr>
                </a:solidFill>
              </a:rPr>
            </a:br>
            <a:br>
              <a:rPr lang="fr-FR" dirty="0"/>
            </a:br>
            <a:br>
              <a:rPr lang="fr-FR" dirty="0"/>
            </a:br>
            <a:endParaRPr lang="en-US" dirty="0"/>
          </a:p>
        </p:txBody>
      </p:sp>
      <p:sp>
        <p:nvSpPr>
          <p:cNvPr id="3" name="ZoneTexte 2">
            <a:extLst>
              <a:ext uri="{FF2B5EF4-FFF2-40B4-BE49-F238E27FC236}">
                <a16:creationId xmlns:a16="http://schemas.microsoft.com/office/drawing/2014/main" id="{0BFF6C1A-47E0-4F22-8D3C-53A59B52ABC7}"/>
              </a:ext>
            </a:extLst>
          </p:cNvPr>
          <p:cNvSpPr txBox="1"/>
          <p:nvPr/>
        </p:nvSpPr>
        <p:spPr>
          <a:xfrm>
            <a:off x="630018" y="1343393"/>
            <a:ext cx="9161930" cy="646331"/>
          </a:xfrm>
          <a:prstGeom prst="rect">
            <a:avLst/>
          </a:prstGeom>
          <a:noFill/>
        </p:spPr>
        <p:txBody>
          <a:bodyPr wrap="square" rtlCol="0">
            <a:spAutoFit/>
          </a:bodyPr>
          <a:lstStyle/>
          <a:p>
            <a:r>
              <a:rPr lang="fr-FR" dirty="0"/>
              <a:t>Connexion sur le site de l’activité partielle : </a:t>
            </a:r>
            <a:r>
              <a:rPr lang="en-US" dirty="0">
                <a:hlinkClick r:id="rId2"/>
              </a:rPr>
              <a:t>https://activitepartielle.emploi.gouv.fr/aparts/</a:t>
            </a:r>
            <a:endParaRPr lang="fr-FR" dirty="0"/>
          </a:p>
        </p:txBody>
      </p:sp>
      <p:pic>
        <p:nvPicPr>
          <p:cNvPr id="4" name="Image 3">
            <a:extLst>
              <a:ext uri="{FF2B5EF4-FFF2-40B4-BE49-F238E27FC236}">
                <a16:creationId xmlns:a16="http://schemas.microsoft.com/office/drawing/2014/main" id="{6CD29051-44C0-445A-A907-FC70338E898A}"/>
              </a:ext>
            </a:extLst>
          </p:cNvPr>
          <p:cNvPicPr>
            <a:picLocks noChangeAspect="1"/>
          </p:cNvPicPr>
          <p:nvPr/>
        </p:nvPicPr>
        <p:blipFill>
          <a:blip r:embed="rId3"/>
          <a:stretch>
            <a:fillRect/>
          </a:stretch>
        </p:blipFill>
        <p:spPr>
          <a:xfrm>
            <a:off x="824410" y="2188321"/>
            <a:ext cx="8271965" cy="4402979"/>
          </a:xfrm>
          <a:prstGeom prst="rect">
            <a:avLst/>
          </a:prstGeom>
        </p:spPr>
      </p:pic>
    </p:spTree>
    <p:extLst>
      <p:ext uri="{BB962C8B-B14F-4D97-AF65-F5344CB8AC3E}">
        <p14:creationId xmlns:p14="http://schemas.microsoft.com/office/powerpoint/2010/main" val="39360796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101B14-B799-4609-850A-2DE658818CD3}"/>
              </a:ext>
            </a:extLst>
          </p:cNvPr>
          <p:cNvSpPr>
            <a:spLocks noGrp="1"/>
          </p:cNvSpPr>
          <p:nvPr>
            <p:ph type="title"/>
          </p:nvPr>
        </p:nvSpPr>
        <p:spPr>
          <a:xfrm>
            <a:off x="390525" y="143436"/>
            <a:ext cx="9354109" cy="1093694"/>
          </a:xfrm>
        </p:spPr>
        <p:txBody>
          <a:bodyPr>
            <a:normAutofit fontScale="90000"/>
          </a:bodyPr>
          <a:lstStyle/>
          <a:p>
            <a:r>
              <a:rPr lang="fr-FR" sz="3100" dirty="0"/>
              <a:t>ETAPE 6 INSTRUCTION DE LA DEMANDE ET INDEMNISATION</a:t>
            </a:r>
            <a:br>
              <a:rPr lang="fr-FR" dirty="0"/>
            </a:br>
            <a:br>
              <a:rPr lang="fr-FR" dirty="0"/>
            </a:br>
            <a:br>
              <a:rPr lang="fr-FR" sz="1800" dirty="0"/>
            </a:br>
            <a:br>
              <a:rPr lang="fr-FR" dirty="0">
                <a:solidFill>
                  <a:schemeClr val="tx2">
                    <a:lumMod val="60000"/>
                    <a:lumOff val="40000"/>
                  </a:schemeClr>
                </a:solidFill>
              </a:rPr>
            </a:br>
            <a:br>
              <a:rPr lang="fr-FR" dirty="0"/>
            </a:br>
            <a:br>
              <a:rPr lang="fr-FR" dirty="0"/>
            </a:br>
            <a:endParaRPr lang="en-US" dirty="0"/>
          </a:p>
        </p:txBody>
      </p:sp>
      <p:sp>
        <p:nvSpPr>
          <p:cNvPr id="3" name="ZoneTexte 2">
            <a:extLst>
              <a:ext uri="{FF2B5EF4-FFF2-40B4-BE49-F238E27FC236}">
                <a16:creationId xmlns:a16="http://schemas.microsoft.com/office/drawing/2014/main" id="{0BFF6C1A-47E0-4F22-8D3C-53A59B52ABC7}"/>
              </a:ext>
            </a:extLst>
          </p:cNvPr>
          <p:cNvSpPr txBox="1"/>
          <p:nvPr/>
        </p:nvSpPr>
        <p:spPr>
          <a:xfrm>
            <a:off x="486614" y="997834"/>
            <a:ext cx="9161930" cy="615553"/>
          </a:xfrm>
          <a:prstGeom prst="rect">
            <a:avLst/>
          </a:prstGeom>
          <a:noFill/>
        </p:spPr>
        <p:txBody>
          <a:bodyPr wrap="square" rtlCol="0">
            <a:spAutoFit/>
          </a:bodyPr>
          <a:lstStyle/>
          <a:p>
            <a:endParaRPr lang="fr-FR" sz="1600" dirty="0"/>
          </a:p>
          <a:p>
            <a:endParaRPr lang="fr-FR" dirty="0"/>
          </a:p>
        </p:txBody>
      </p:sp>
      <p:sp>
        <p:nvSpPr>
          <p:cNvPr id="11" name="Rectangle 10">
            <a:extLst>
              <a:ext uri="{FF2B5EF4-FFF2-40B4-BE49-F238E27FC236}">
                <a16:creationId xmlns:a16="http://schemas.microsoft.com/office/drawing/2014/main" id="{B54FA4DA-B019-47D0-944D-3CF034691C74}"/>
              </a:ext>
            </a:extLst>
          </p:cNvPr>
          <p:cNvSpPr/>
          <p:nvPr/>
        </p:nvSpPr>
        <p:spPr>
          <a:xfrm>
            <a:off x="937521" y="4616824"/>
            <a:ext cx="1993938" cy="3693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2C0018D-ACB9-4C59-926B-82FCB4C4FFDA}"/>
              </a:ext>
            </a:extLst>
          </p:cNvPr>
          <p:cNvSpPr>
            <a:spLocks noChangeArrowheads="1"/>
          </p:cNvSpPr>
          <p:nvPr/>
        </p:nvSpPr>
        <p:spPr bwMode="auto">
          <a:xfrm>
            <a:off x="818058" y="18446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5">
            <a:extLst>
              <a:ext uri="{FF2B5EF4-FFF2-40B4-BE49-F238E27FC236}">
                <a16:creationId xmlns:a16="http://schemas.microsoft.com/office/drawing/2014/main" id="{EE8CF064-A13B-45CA-89B2-DB33D0C7393D}"/>
              </a:ext>
            </a:extLst>
          </p:cNvPr>
          <p:cNvSpPr>
            <a:spLocks noChangeArrowheads="1"/>
          </p:cNvSpPr>
          <p:nvPr/>
        </p:nvSpPr>
        <p:spPr bwMode="auto">
          <a:xfrm>
            <a:off x="818058" y="3429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 name="Image 3">
            <a:extLst>
              <a:ext uri="{FF2B5EF4-FFF2-40B4-BE49-F238E27FC236}">
                <a16:creationId xmlns:a16="http://schemas.microsoft.com/office/drawing/2014/main" id="{BCFA63C4-278B-4127-9B6A-2B447E570D80}"/>
              </a:ext>
            </a:extLst>
          </p:cNvPr>
          <p:cNvPicPr>
            <a:picLocks noChangeAspect="1"/>
          </p:cNvPicPr>
          <p:nvPr/>
        </p:nvPicPr>
        <p:blipFill>
          <a:blip r:embed="rId2"/>
          <a:stretch>
            <a:fillRect/>
          </a:stretch>
        </p:blipFill>
        <p:spPr>
          <a:xfrm>
            <a:off x="1216404" y="836205"/>
            <a:ext cx="6593746" cy="5732374"/>
          </a:xfrm>
          <a:prstGeom prst="rect">
            <a:avLst/>
          </a:prstGeom>
        </p:spPr>
      </p:pic>
    </p:spTree>
    <p:extLst>
      <p:ext uri="{BB962C8B-B14F-4D97-AF65-F5344CB8AC3E}">
        <p14:creationId xmlns:p14="http://schemas.microsoft.com/office/powerpoint/2010/main" val="30485627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101B14-B799-4609-850A-2DE658818CD3}"/>
              </a:ext>
            </a:extLst>
          </p:cNvPr>
          <p:cNvSpPr>
            <a:spLocks noGrp="1"/>
          </p:cNvSpPr>
          <p:nvPr>
            <p:ph type="title"/>
          </p:nvPr>
        </p:nvSpPr>
        <p:spPr>
          <a:xfrm>
            <a:off x="390525" y="143436"/>
            <a:ext cx="9354109" cy="792162"/>
          </a:xfrm>
        </p:spPr>
        <p:txBody>
          <a:bodyPr>
            <a:normAutofit fontScale="90000"/>
          </a:bodyPr>
          <a:lstStyle/>
          <a:p>
            <a:r>
              <a:rPr lang="fr-FR" sz="3100" dirty="0"/>
              <a:t>ETAPE 6 INSTRUCTION DE LA DEMANDE ET INDEMNISATION</a:t>
            </a:r>
            <a:br>
              <a:rPr lang="fr-FR" dirty="0"/>
            </a:br>
            <a:br>
              <a:rPr lang="fr-FR" dirty="0"/>
            </a:br>
            <a:br>
              <a:rPr lang="fr-FR" sz="1800" dirty="0"/>
            </a:br>
            <a:br>
              <a:rPr lang="fr-FR" dirty="0">
                <a:solidFill>
                  <a:schemeClr val="tx2">
                    <a:lumMod val="60000"/>
                    <a:lumOff val="40000"/>
                  </a:schemeClr>
                </a:solidFill>
              </a:rPr>
            </a:br>
            <a:br>
              <a:rPr lang="fr-FR" dirty="0"/>
            </a:br>
            <a:br>
              <a:rPr lang="fr-FR" dirty="0"/>
            </a:br>
            <a:endParaRPr lang="en-US" dirty="0"/>
          </a:p>
        </p:txBody>
      </p:sp>
      <p:sp>
        <p:nvSpPr>
          <p:cNvPr id="3" name="ZoneTexte 2">
            <a:extLst>
              <a:ext uri="{FF2B5EF4-FFF2-40B4-BE49-F238E27FC236}">
                <a16:creationId xmlns:a16="http://schemas.microsoft.com/office/drawing/2014/main" id="{0BFF6C1A-47E0-4F22-8D3C-53A59B52ABC7}"/>
              </a:ext>
            </a:extLst>
          </p:cNvPr>
          <p:cNvSpPr txBox="1"/>
          <p:nvPr/>
        </p:nvSpPr>
        <p:spPr>
          <a:xfrm>
            <a:off x="486614" y="997834"/>
            <a:ext cx="9161930" cy="2000548"/>
          </a:xfrm>
          <a:prstGeom prst="rect">
            <a:avLst/>
          </a:prstGeom>
          <a:noFill/>
        </p:spPr>
        <p:txBody>
          <a:bodyPr wrap="square" rtlCol="0">
            <a:spAutoFit/>
          </a:bodyPr>
          <a:lstStyle/>
          <a:p>
            <a:endParaRPr lang="fr-FR" sz="1600" dirty="0"/>
          </a:p>
          <a:p>
            <a:r>
              <a:rPr lang="fr-FR" dirty="0"/>
              <a:t>La demande d’indemnisation (DI) est envoyée à l’UD pour instruction et signature.</a:t>
            </a:r>
            <a:endParaRPr lang="en-US" dirty="0"/>
          </a:p>
          <a:p>
            <a:r>
              <a:rPr lang="fr-FR" dirty="0"/>
              <a:t>Dès la validation de la DI, vous pourrez bénéficier du paiement une semaine plus tard.</a:t>
            </a:r>
            <a:endParaRPr lang="en-US" dirty="0"/>
          </a:p>
          <a:p>
            <a:r>
              <a:rPr lang="fr-FR" dirty="0"/>
              <a:t>Vous devez vous connecter sur le site pour vérifier si votre DI a été signée et si j’ai été payé. </a:t>
            </a:r>
            <a:endParaRPr lang="en-US" dirty="0"/>
          </a:p>
          <a:p>
            <a:r>
              <a:rPr lang="fr-FR" dirty="0"/>
              <a:t>Si vous avez été payé, vous pouvez télécharger votre avis de paiement.</a:t>
            </a:r>
            <a:endParaRPr lang="en-US" dirty="0"/>
          </a:p>
          <a:p>
            <a:endParaRPr lang="fr-FR" dirty="0"/>
          </a:p>
        </p:txBody>
      </p:sp>
      <p:sp>
        <p:nvSpPr>
          <p:cNvPr id="11" name="Rectangle 10">
            <a:extLst>
              <a:ext uri="{FF2B5EF4-FFF2-40B4-BE49-F238E27FC236}">
                <a16:creationId xmlns:a16="http://schemas.microsoft.com/office/drawing/2014/main" id="{B54FA4DA-B019-47D0-944D-3CF034691C74}"/>
              </a:ext>
            </a:extLst>
          </p:cNvPr>
          <p:cNvSpPr/>
          <p:nvPr/>
        </p:nvSpPr>
        <p:spPr>
          <a:xfrm>
            <a:off x="937521" y="4616824"/>
            <a:ext cx="1993938" cy="3693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3" name="Image 15">
            <a:extLst>
              <a:ext uri="{FF2B5EF4-FFF2-40B4-BE49-F238E27FC236}">
                <a16:creationId xmlns:a16="http://schemas.microsoft.com/office/drawing/2014/main" id="{4DE00C76-DC79-4ACC-B66A-B65009310D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399" y="3060618"/>
            <a:ext cx="10577720" cy="25842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2C0018D-ACB9-4C59-926B-82FCB4C4FFDA}"/>
              </a:ext>
            </a:extLst>
          </p:cNvPr>
          <p:cNvSpPr>
            <a:spLocks noChangeArrowheads="1"/>
          </p:cNvSpPr>
          <p:nvPr/>
        </p:nvSpPr>
        <p:spPr bwMode="auto">
          <a:xfrm>
            <a:off x="818058" y="18446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5">
            <a:extLst>
              <a:ext uri="{FF2B5EF4-FFF2-40B4-BE49-F238E27FC236}">
                <a16:creationId xmlns:a16="http://schemas.microsoft.com/office/drawing/2014/main" id="{EE8CF064-A13B-45CA-89B2-DB33D0C7393D}"/>
              </a:ext>
            </a:extLst>
          </p:cNvPr>
          <p:cNvSpPr>
            <a:spLocks noChangeArrowheads="1"/>
          </p:cNvSpPr>
          <p:nvPr/>
        </p:nvSpPr>
        <p:spPr bwMode="auto">
          <a:xfrm>
            <a:off x="818058" y="3429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6815239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101B14-B799-4609-850A-2DE658818CD3}"/>
              </a:ext>
            </a:extLst>
          </p:cNvPr>
          <p:cNvSpPr>
            <a:spLocks noGrp="1"/>
          </p:cNvSpPr>
          <p:nvPr>
            <p:ph type="title"/>
          </p:nvPr>
        </p:nvSpPr>
        <p:spPr>
          <a:xfrm>
            <a:off x="390525" y="143436"/>
            <a:ext cx="9354109" cy="1093694"/>
          </a:xfrm>
        </p:spPr>
        <p:txBody>
          <a:bodyPr>
            <a:normAutofit fontScale="90000"/>
          </a:bodyPr>
          <a:lstStyle/>
          <a:p>
            <a:r>
              <a:rPr lang="fr-FR" dirty="0"/>
              <a:t>Annexe Base documentaire</a:t>
            </a:r>
            <a:br>
              <a:rPr lang="fr-FR" dirty="0"/>
            </a:br>
            <a:br>
              <a:rPr lang="fr-FR" dirty="0"/>
            </a:br>
            <a:br>
              <a:rPr lang="fr-FR" sz="1800" dirty="0"/>
            </a:br>
            <a:br>
              <a:rPr lang="fr-FR" dirty="0">
                <a:solidFill>
                  <a:schemeClr val="tx2">
                    <a:lumMod val="60000"/>
                    <a:lumOff val="40000"/>
                  </a:schemeClr>
                </a:solidFill>
              </a:rPr>
            </a:br>
            <a:br>
              <a:rPr lang="fr-FR" dirty="0"/>
            </a:br>
            <a:br>
              <a:rPr lang="fr-FR" dirty="0"/>
            </a:br>
            <a:endParaRPr lang="en-US" dirty="0"/>
          </a:p>
        </p:txBody>
      </p:sp>
      <p:sp>
        <p:nvSpPr>
          <p:cNvPr id="3" name="ZoneTexte 2">
            <a:extLst>
              <a:ext uri="{FF2B5EF4-FFF2-40B4-BE49-F238E27FC236}">
                <a16:creationId xmlns:a16="http://schemas.microsoft.com/office/drawing/2014/main" id="{0BFF6C1A-47E0-4F22-8D3C-53A59B52ABC7}"/>
              </a:ext>
            </a:extLst>
          </p:cNvPr>
          <p:cNvSpPr txBox="1"/>
          <p:nvPr/>
        </p:nvSpPr>
        <p:spPr>
          <a:xfrm>
            <a:off x="497476" y="852833"/>
            <a:ext cx="9161930" cy="1877437"/>
          </a:xfrm>
          <a:prstGeom prst="rect">
            <a:avLst/>
          </a:prstGeom>
          <a:noFill/>
        </p:spPr>
        <p:txBody>
          <a:bodyPr wrap="square" rtlCol="0">
            <a:spAutoFit/>
          </a:bodyPr>
          <a:lstStyle/>
          <a:p>
            <a:r>
              <a:rPr lang="fr-FR" sz="1600" dirty="0"/>
              <a:t>Pour accéder à la base documentaire pour comprendre les aménagements de temps de travail et comprendre ce qui est demandé, vous pouvez télécharger les fiches de synthèse</a:t>
            </a:r>
          </a:p>
          <a:p>
            <a:r>
              <a:rPr lang="fr-FR" sz="1600" dirty="0"/>
              <a:t>Cliquez sur revenir à la DI </a:t>
            </a:r>
          </a:p>
          <a:p>
            <a:r>
              <a:rPr lang="fr-FR" sz="1600" dirty="0"/>
              <a:t>Sauvegardez les éléments déjà rentrés</a:t>
            </a:r>
          </a:p>
          <a:p>
            <a:endParaRPr lang="fr-FR" sz="1600" dirty="0"/>
          </a:p>
          <a:p>
            <a:endParaRPr lang="fr-FR" dirty="0"/>
          </a:p>
          <a:p>
            <a:endParaRPr lang="fr-FR" dirty="0"/>
          </a:p>
        </p:txBody>
      </p:sp>
      <p:sp>
        <p:nvSpPr>
          <p:cNvPr id="8" name="Rectangle 7">
            <a:extLst>
              <a:ext uri="{FF2B5EF4-FFF2-40B4-BE49-F238E27FC236}">
                <a16:creationId xmlns:a16="http://schemas.microsoft.com/office/drawing/2014/main" id="{6176BF64-ECFC-449C-9EB9-8713BCC66B45}"/>
              </a:ext>
            </a:extLst>
          </p:cNvPr>
          <p:cNvSpPr/>
          <p:nvPr/>
        </p:nvSpPr>
        <p:spPr>
          <a:xfrm>
            <a:off x="908591" y="2932327"/>
            <a:ext cx="1231938" cy="430306"/>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11" name="Rectangle 10">
            <a:extLst>
              <a:ext uri="{FF2B5EF4-FFF2-40B4-BE49-F238E27FC236}">
                <a16:creationId xmlns:a16="http://schemas.microsoft.com/office/drawing/2014/main" id="{B54FA4DA-B019-47D0-944D-3CF034691C74}"/>
              </a:ext>
            </a:extLst>
          </p:cNvPr>
          <p:cNvSpPr/>
          <p:nvPr/>
        </p:nvSpPr>
        <p:spPr>
          <a:xfrm>
            <a:off x="937521" y="4616824"/>
            <a:ext cx="1993938" cy="3693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07B2E23-4E45-4798-A540-19FE4BB11133}"/>
              </a:ext>
            </a:extLst>
          </p:cNvPr>
          <p:cNvSpPr/>
          <p:nvPr/>
        </p:nvSpPr>
        <p:spPr>
          <a:xfrm>
            <a:off x="1628774" y="3036309"/>
            <a:ext cx="771525" cy="114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a:extLst>
              <a:ext uri="{FF2B5EF4-FFF2-40B4-BE49-F238E27FC236}">
                <a16:creationId xmlns:a16="http://schemas.microsoft.com/office/drawing/2014/main" id="{9E54537B-2F32-4A40-A40A-A92DF56BB681}"/>
              </a:ext>
            </a:extLst>
          </p:cNvPr>
          <p:cNvPicPr>
            <a:picLocks noChangeAspect="1"/>
          </p:cNvPicPr>
          <p:nvPr/>
        </p:nvPicPr>
        <p:blipFill>
          <a:blip r:embed="rId2"/>
          <a:stretch>
            <a:fillRect/>
          </a:stretch>
        </p:blipFill>
        <p:spPr>
          <a:xfrm>
            <a:off x="666438" y="2348697"/>
            <a:ext cx="8414810" cy="4029741"/>
          </a:xfrm>
          <a:prstGeom prst="rect">
            <a:avLst/>
          </a:prstGeom>
        </p:spPr>
      </p:pic>
      <p:sp>
        <p:nvSpPr>
          <p:cNvPr id="4" name="Ellipse 3">
            <a:extLst>
              <a:ext uri="{FF2B5EF4-FFF2-40B4-BE49-F238E27FC236}">
                <a16:creationId xmlns:a16="http://schemas.microsoft.com/office/drawing/2014/main" id="{14E9D9B9-0384-4DB5-AC26-F407A3D5656B}"/>
              </a:ext>
            </a:extLst>
          </p:cNvPr>
          <p:cNvSpPr/>
          <p:nvPr/>
        </p:nvSpPr>
        <p:spPr>
          <a:xfrm>
            <a:off x="7784983" y="5821960"/>
            <a:ext cx="1208015" cy="3607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17335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101B14-B799-4609-850A-2DE658818CD3}"/>
              </a:ext>
            </a:extLst>
          </p:cNvPr>
          <p:cNvSpPr>
            <a:spLocks noGrp="1"/>
          </p:cNvSpPr>
          <p:nvPr>
            <p:ph type="title"/>
          </p:nvPr>
        </p:nvSpPr>
        <p:spPr>
          <a:xfrm>
            <a:off x="390525" y="143436"/>
            <a:ext cx="9354109" cy="1093694"/>
          </a:xfrm>
        </p:spPr>
        <p:txBody>
          <a:bodyPr>
            <a:normAutofit fontScale="90000"/>
          </a:bodyPr>
          <a:lstStyle/>
          <a:p>
            <a:r>
              <a:rPr lang="fr-FR" dirty="0"/>
              <a:t>Annexe Base documentaire</a:t>
            </a:r>
            <a:br>
              <a:rPr lang="fr-FR" dirty="0"/>
            </a:br>
            <a:br>
              <a:rPr lang="fr-FR" dirty="0"/>
            </a:br>
            <a:br>
              <a:rPr lang="fr-FR" sz="1800" dirty="0"/>
            </a:br>
            <a:br>
              <a:rPr lang="fr-FR" dirty="0">
                <a:solidFill>
                  <a:schemeClr val="tx2">
                    <a:lumMod val="60000"/>
                    <a:lumOff val="40000"/>
                  </a:schemeClr>
                </a:solidFill>
              </a:rPr>
            </a:br>
            <a:br>
              <a:rPr lang="fr-FR" dirty="0"/>
            </a:br>
            <a:br>
              <a:rPr lang="fr-FR" dirty="0"/>
            </a:br>
            <a:endParaRPr lang="en-US" dirty="0"/>
          </a:p>
        </p:txBody>
      </p:sp>
      <p:sp>
        <p:nvSpPr>
          <p:cNvPr id="3" name="ZoneTexte 2">
            <a:extLst>
              <a:ext uri="{FF2B5EF4-FFF2-40B4-BE49-F238E27FC236}">
                <a16:creationId xmlns:a16="http://schemas.microsoft.com/office/drawing/2014/main" id="{0BFF6C1A-47E0-4F22-8D3C-53A59B52ABC7}"/>
              </a:ext>
            </a:extLst>
          </p:cNvPr>
          <p:cNvSpPr txBox="1"/>
          <p:nvPr/>
        </p:nvSpPr>
        <p:spPr>
          <a:xfrm>
            <a:off x="497476" y="852833"/>
            <a:ext cx="9161930" cy="1631216"/>
          </a:xfrm>
          <a:prstGeom prst="rect">
            <a:avLst/>
          </a:prstGeom>
          <a:noFill/>
        </p:spPr>
        <p:txBody>
          <a:bodyPr wrap="square" rtlCol="0">
            <a:spAutoFit/>
          </a:bodyPr>
          <a:lstStyle/>
          <a:p>
            <a:r>
              <a:rPr lang="fr-FR" sz="1600" dirty="0"/>
              <a:t>Pour accéder à la base documentaire pour comprendre les aménagements de temps de travail et comprendre ce qui est demandé, vous pouvez télécharger les fiches de synthèse</a:t>
            </a:r>
          </a:p>
          <a:p>
            <a:r>
              <a:rPr lang="fr-FR" sz="1600" dirty="0"/>
              <a:t>Cliquez sur la flèche puis besoin d’aide « consulter notre base documentaire »</a:t>
            </a:r>
          </a:p>
          <a:p>
            <a:endParaRPr lang="fr-FR" sz="1600" dirty="0"/>
          </a:p>
          <a:p>
            <a:endParaRPr lang="fr-FR" dirty="0"/>
          </a:p>
          <a:p>
            <a:endParaRPr lang="fr-FR" dirty="0"/>
          </a:p>
        </p:txBody>
      </p:sp>
      <p:sp>
        <p:nvSpPr>
          <p:cNvPr id="8" name="Rectangle 7">
            <a:extLst>
              <a:ext uri="{FF2B5EF4-FFF2-40B4-BE49-F238E27FC236}">
                <a16:creationId xmlns:a16="http://schemas.microsoft.com/office/drawing/2014/main" id="{6176BF64-ECFC-449C-9EB9-8713BCC66B45}"/>
              </a:ext>
            </a:extLst>
          </p:cNvPr>
          <p:cNvSpPr/>
          <p:nvPr/>
        </p:nvSpPr>
        <p:spPr>
          <a:xfrm>
            <a:off x="908591" y="2932327"/>
            <a:ext cx="1231938" cy="430306"/>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11" name="Rectangle 10">
            <a:extLst>
              <a:ext uri="{FF2B5EF4-FFF2-40B4-BE49-F238E27FC236}">
                <a16:creationId xmlns:a16="http://schemas.microsoft.com/office/drawing/2014/main" id="{B54FA4DA-B019-47D0-944D-3CF034691C74}"/>
              </a:ext>
            </a:extLst>
          </p:cNvPr>
          <p:cNvSpPr/>
          <p:nvPr/>
        </p:nvSpPr>
        <p:spPr>
          <a:xfrm>
            <a:off x="937521" y="4616824"/>
            <a:ext cx="1993938" cy="3693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07B2E23-4E45-4798-A540-19FE4BB11133}"/>
              </a:ext>
            </a:extLst>
          </p:cNvPr>
          <p:cNvSpPr/>
          <p:nvPr/>
        </p:nvSpPr>
        <p:spPr>
          <a:xfrm>
            <a:off x="1628774" y="3036309"/>
            <a:ext cx="771525" cy="114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a:extLst>
              <a:ext uri="{FF2B5EF4-FFF2-40B4-BE49-F238E27FC236}">
                <a16:creationId xmlns:a16="http://schemas.microsoft.com/office/drawing/2014/main" id="{C26E332B-FE32-4006-A12F-AB22A56D0854}"/>
              </a:ext>
            </a:extLst>
          </p:cNvPr>
          <p:cNvPicPr>
            <a:picLocks noChangeAspect="1"/>
          </p:cNvPicPr>
          <p:nvPr/>
        </p:nvPicPr>
        <p:blipFill>
          <a:blip r:embed="rId2"/>
          <a:stretch>
            <a:fillRect/>
          </a:stretch>
        </p:blipFill>
        <p:spPr>
          <a:xfrm>
            <a:off x="340189" y="2066192"/>
            <a:ext cx="9354109" cy="4175487"/>
          </a:xfrm>
          <a:prstGeom prst="rect">
            <a:avLst/>
          </a:prstGeom>
        </p:spPr>
      </p:pic>
      <p:sp>
        <p:nvSpPr>
          <p:cNvPr id="5" name="Ellipse 4">
            <a:extLst>
              <a:ext uri="{FF2B5EF4-FFF2-40B4-BE49-F238E27FC236}">
                <a16:creationId xmlns:a16="http://schemas.microsoft.com/office/drawing/2014/main" id="{6D4B5982-833F-4BEB-A889-CF84EB64315E}"/>
              </a:ext>
            </a:extLst>
          </p:cNvPr>
          <p:cNvSpPr/>
          <p:nvPr/>
        </p:nvSpPr>
        <p:spPr>
          <a:xfrm>
            <a:off x="1837189" y="2241176"/>
            <a:ext cx="303340" cy="1496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Ellipse 5">
            <a:extLst>
              <a:ext uri="{FF2B5EF4-FFF2-40B4-BE49-F238E27FC236}">
                <a16:creationId xmlns:a16="http://schemas.microsoft.com/office/drawing/2014/main" id="{0368636C-9EC6-4748-B0F1-4D068572AF5E}"/>
              </a:ext>
            </a:extLst>
          </p:cNvPr>
          <p:cNvSpPr/>
          <p:nvPr/>
        </p:nvSpPr>
        <p:spPr>
          <a:xfrm>
            <a:off x="824701" y="4186181"/>
            <a:ext cx="1012488" cy="6749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47888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101B14-B799-4609-850A-2DE658818CD3}"/>
              </a:ext>
            </a:extLst>
          </p:cNvPr>
          <p:cNvSpPr>
            <a:spLocks noGrp="1"/>
          </p:cNvSpPr>
          <p:nvPr>
            <p:ph type="title"/>
          </p:nvPr>
        </p:nvSpPr>
        <p:spPr>
          <a:xfrm>
            <a:off x="390525" y="143436"/>
            <a:ext cx="9354109" cy="1093694"/>
          </a:xfrm>
        </p:spPr>
        <p:txBody>
          <a:bodyPr>
            <a:normAutofit fontScale="90000"/>
          </a:bodyPr>
          <a:lstStyle/>
          <a:p>
            <a:r>
              <a:rPr lang="fr-FR" dirty="0"/>
              <a:t>Annexe Base documentaire</a:t>
            </a:r>
            <a:br>
              <a:rPr lang="fr-FR" dirty="0"/>
            </a:br>
            <a:br>
              <a:rPr lang="fr-FR" dirty="0"/>
            </a:br>
            <a:br>
              <a:rPr lang="fr-FR" sz="1800" dirty="0"/>
            </a:br>
            <a:br>
              <a:rPr lang="fr-FR" dirty="0">
                <a:solidFill>
                  <a:schemeClr val="tx2">
                    <a:lumMod val="60000"/>
                    <a:lumOff val="40000"/>
                  </a:schemeClr>
                </a:solidFill>
              </a:rPr>
            </a:br>
            <a:br>
              <a:rPr lang="fr-FR" dirty="0"/>
            </a:br>
            <a:br>
              <a:rPr lang="fr-FR" dirty="0"/>
            </a:br>
            <a:endParaRPr lang="en-US" dirty="0"/>
          </a:p>
        </p:txBody>
      </p:sp>
      <p:sp>
        <p:nvSpPr>
          <p:cNvPr id="3" name="ZoneTexte 2">
            <a:extLst>
              <a:ext uri="{FF2B5EF4-FFF2-40B4-BE49-F238E27FC236}">
                <a16:creationId xmlns:a16="http://schemas.microsoft.com/office/drawing/2014/main" id="{0BFF6C1A-47E0-4F22-8D3C-53A59B52ABC7}"/>
              </a:ext>
            </a:extLst>
          </p:cNvPr>
          <p:cNvSpPr txBox="1"/>
          <p:nvPr/>
        </p:nvSpPr>
        <p:spPr>
          <a:xfrm>
            <a:off x="497476" y="852833"/>
            <a:ext cx="9161930" cy="1631216"/>
          </a:xfrm>
          <a:prstGeom prst="rect">
            <a:avLst/>
          </a:prstGeom>
          <a:noFill/>
        </p:spPr>
        <p:txBody>
          <a:bodyPr wrap="square" rtlCol="0">
            <a:spAutoFit/>
          </a:bodyPr>
          <a:lstStyle/>
          <a:p>
            <a:r>
              <a:rPr lang="fr-FR" sz="1600" dirty="0"/>
              <a:t>Pour accéder à la base documentaire pour comprendre les aménagements de temps de travail et comprendre ce qui est demandé, vous pouvez télécharger les fiches de synthèse</a:t>
            </a:r>
          </a:p>
          <a:p>
            <a:r>
              <a:rPr lang="fr-FR" sz="1600" dirty="0"/>
              <a:t>Cliquer sur la flèche puis besoin d’aide « consulter notre base documentaire »</a:t>
            </a:r>
          </a:p>
          <a:p>
            <a:endParaRPr lang="fr-FR" sz="1600" dirty="0"/>
          </a:p>
          <a:p>
            <a:endParaRPr lang="fr-FR" dirty="0"/>
          </a:p>
          <a:p>
            <a:endParaRPr lang="fr-FR" dirty="0"/>
          </a:p>
        </p:txBody>
      </p:sp>
      <p:sp>
        <p:nvSpPr>
          <p:cNvPr id="8" name="Rectangle 7">
            <a:extLst>
              <a:ext uri="{FF2B5EF4-FFF2-40B4-BE49-F238E27FC236}">
                <a16:creationId xmlns:a16="http://schemas.microsoft.com/office/drawing/2014/main" id="{6176BF64-ECFC-449C-9EB9-8713BCC66B45}"/>
              </a:ext>
            </a:extLst>
          </p:cNvPr>
          <p:cNvSpPr/>
          <p:nvPr/>
        </p:nvSpPr>
        <p:spPr>
          <a:xfrm>
            <a:off x="908591" y="2932327"/>
            <a:ext cx="1231938" cy="430306"/>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11" name="Rectangle 10">
            <a:extLst>
              <a:ext uri="{FF2B5EF4-FFF2-40B4-BE49-F238E27FC236}">
                <a16:creationId xmlns:a16="http://schemas.microsoft.com/office/drawing/2014/main" id="{B54FA4DA-B019-47D0-944D-3CF034691C74}"/>
              </a:ext>
            </a:extLst>
          </p:cNvPr>
          <p:cNvSpPr/>
          <p:nvPr/>
        </p:nvSpPr>
        <p:spPr>
          <a:xfrm>
            <a:off x="937521" y="4616824"/>
            <a:ext cx="1993938" cy="3693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07B2E23-4E45-4798-A540-19FE4BB11133}"/>
              </a:ext>
            </a:extLst>
          </p:cNvPr>
          <p:cNvSpPr/>
          <p:nvPr/>
        </p:nvSpPr>
        <p:spPr>
          <a:xfrm>
            <a:off x="1628774" y="3036309"/>
            <a:ext cx="771525" cy="114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31A3F2E2-2F53-430D-A397-4CD8BFC0B1C4}"/>
              </a:ext>
            </a:extLst>
          </p:cNvPr>
          <p:cNvPicPr>
            <a:picLocks noChangeAspect="1"/>
          </p:cNvPicPr>
          <p:nvPr/>
        </p:nvPicPr>
        <p:blipFill>
          <a:blip r:embed="rId2"/>
          <a:stretch>
            <a:fillRect/>
          </a:stretch>
        </p:blipFill>
        <p:spPr>
          <a:xfrm>
            <a:off x="776192" y="2167321"/>
            <a:ext cx="8925828" cy="3227128"/>
          </a:xfrm>
          <a:prstGeom prst="rect">
            <a:avLst/>
          </a:prstGeom>
        </p:spPr>
      </p:pic>
      <p:sp>
        <p:nvSpPr>
          <p:cNvPr id="4" name="Ellipse 3">
            <a:extLst>
              <a:ext uri="{FF2B5EF4-FFF2-40B4-BE49-F238E27FC236}">
                <a16:creationId xmlns:a16="http://schemas.microsoft.com/office/drawing/2014/main" id="{CD17C318-9FC1-4B72-8D33-50F818B308AD}"/>
              </a:ext>
            </a:extLst>
          </p:cNvPr>
          <p:cNvSpPr/>
          <p:nvPr/>
        </p:nvSpPr>
        <p:spPr>
          <a:xfrm>
            <a:off x="704674" y="3429000"/>
            <a:ext cx="3481431" cy="2738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460118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101B14-B799-4609-850A-2DE658818CD3}"/>
              </a:ext>
            </a:extLst>
          </p:cNvPr>
          <p:cNvSpPr>
            <a:spLocks noGrp="1"/>
          </p:cNvSpPr>
          <p:nvPr>
            <p:ph type="title"/>
          </p:nvPr>
        </p:nvSpPr>
        <p:spPr>
          <a:xfrm>
            <a:off x="390525" y="143436"/>
            <a:ext cx="9354109" cy="1093694"/>
          </a:xfrm>
        </p:spPr>
        <p:txBody>
          <a:bodyPr>
            <a:normAutofit fontScale="90000"/>
          </a:bodyPr>
          <a:lstStyle/>
          <a:p>
            <a:r>
              <a:rPr lang="fr-FR" dirty="0"/>
              <a:t>Annexe Base documentaire</a:t>
            </a:r>
            <a:br>
              <a:rPr lang="fr-FR" dirty="0"/>
            </a:br>
            <a:br>
              <a:rPr lang="fr-FR" dirty="0"/>
            </a:br>
            <a:br>
              <a:rPr lang="fr-FR" sz="1800" dirty="0"/>
            </a:br>
            <a:br>
              <a:rPr lang="fr-FR" dirty="0">
                <a:solidFill>
                  <a:schemeClr val="tx2">
                    <a:lumMod val="60000"/>
                    <a:lumOff val="40000"/>
                  </a:schemeClr>
                </a:solidFill>
              </a:rPr>
            </a:br>
            <a:br>
              <a:rPr lang="fr-FR" dirty="0"/>
            </a:br>
            <a:br>
              <a:rPr lang="fr-FR" dirty="0"/>
            </a:br>
            <a:endParaRPr lang="en-US" dirty="0"/>
          </a:p>
        </p:txBody>
      </p:sp>
      <p:sp>
        <p:nvSpPr>
          <p:cNvPr id="3" name="ZoneTexte 2">
            <a:extLst>
              <a:ext uri="{FF2B5EF4-FFF2-40B4-BE49-F238E27FC236}">
                <a16:creationId xmlns:a16="http://schemas.microsoft.com/office/drawing/2014/main" id="{0BFF6C1A-47E0-4F22-8D3C-53A59B52ABC7}"/>
              </a:ext>
            </a:extLst>
          </p:cNvPr>
          <p:cNvSpPr txBox="1"/>
          <p:nvPr/>
        </p:nvSpPr>
        <p:spPr>
          <a:xfrm>
            <a:off x="497476" y="852833"/>
            <a:ext cx="9161930" cy="1692771"/>
          </a:xfrm>
          <a:prstGeom prst="rect">
            <a:avLst/>
          </a:prstGeom>
          <a:noFill/>
        </p:spPr>
        <p:txBody>
          <a:bodyPr wrap="square" rtlCol="0">
            <a:spAutoFit/>
          </a:bodyPr>
          <a:lstStyle/>
          <a:p>
            <a:r>
              <a:rPr lang="fr-FR" sz="1600" dirty="0"/>
              <a:t>Cliquez sur les fiches que vous souhaitez consulter, certaines fiches sont également accessibles à l’adresse internet suivante : </a:t>
            </a:r>
            <a:r>
              <a:rPr lang="en-US" sz="1600" dirty="0">
                <a:hlinkClick r:id="rId2"/>
              </a:rPr>
              <a:t>http://bourgogne-franche-comte.direccte.gouv.fr/Activite-Partielle-5139</a:t>
            </a:r>
            <a:endParaRPr lang="fr-FR" sz="1600" dirty="0"/>
          </a:p>
          <a:p>
            <a:endParaRPr lang="fr-FR" sz="1600" dirty="0"/>
          </a:p>
          <a:p>
            <a:endParaRPr lang="fr-FR" dirty="0"/>
          </a:p>
          <a:p>
            <a:endParaRPr lang="fr-FR" dirty="0"/>
          </a:p>
        </p:txBody>
      </p:sp>
      <p:sp>
        <p:nvSpPr>
          <p:cNvPr id="8" name="Rectangle 7">
            <a:extLst>
              <a:ext uri="{FF2B5EF4-FFF2-40B4-BE49-F238E27FC236}">
                <a16:creationId xmlns:a16="http://schemas.microsoft.com/office/drawing/2014/main" id="{6176BF64-ECFC-449C-9EB9-8713BCC66B45}"/>
              </a:ext>
            </a:extLst>
          </p:cNvPr>
          <p:cNvSpPr/>
          <p:nvPr/>
        </p:nvSpPr>
        <p:spPr>
          <a:xfrm>
            <a:off x="908591" y="2932327"/>
            <a:ext cx="1231938" cy="430306"/>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11" name="Rectangle 10">
            <a:extLst>
              <a:ext uri="{FF2B5EF4-FFF2-40B4-BE49-F238E27FC236}">
                <a16:creationId xmlns:a16="http://schemas.microsoft.com/office/drawing/2014/main" id="{B54FA4DA-B019-47D0-944D-3CF034691C74}"/>
              </a:ext>
            </a:extLst>
          </p:cNvPr>
          <p:cNvSpPr/>
          <p:nvPr/>
        </p:nvSpPr>
        <p:spPr>
          <a:xfrm>
            <a:off x="937521" y="4616824"/>
            <a:ext cx="1993938" cy="3693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07B2E23-4E45-4798-A540-19FE4BB11133}"/>
              </a:ext>
            </a:extLst>
          </p:cNvPr>
          <p:cNvSpPr/>
          <p:nvPr/>
        </p:nvSpPr>
        <p:spPr>
          <a:xfrm>
            <a:off x="1628774" y="3036309"/>
            <a:ext cx="771525" cy="114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a:extLst>
              <a:ext uri="{FF2B5EF4-FFF2-40B4-BE49-F238E27FC236}">
                <a16:creationId xmlns:a16="http://schemas.microsoft.com/office/drawing/2014/main" id="{DA92F981-9602-4D7E-A516-D7D9FA175FB1}"/>
              </a:ext>
            </a:extLst>
          </p:cNvPr>
          <p:cNvPicPr>
            <a:picLocks noChangeAspect="1"/>
          </p:cNvPicPr>
          <p:nvPr/>
        </p:nvPicPr>
        <p:blipFill>
          <a:blip r:embed="rId3"/>
          <a:stretch>
            <a:fillRect/>
          </a:stretch>
        </p:blipFill>
        <p:spPr>
          <a:xfrm>
            <a:off x="497476" y="1705635"/>
            <a:ext cx="4315106" cy="5152365"/>
          </a:xfrm>
          <a:prstGeom prst="rect">
            <a:avLst/>
          </a:prstGeom>
        </p:spPr>
      </p:pic>
    </p:spTree>
    <p:extLst>
      <p:ext uri="{BB962C8B-B14F-4D97-AF65-F5344CB8AC3E}">
        <p14:creationId xmlns:p14="http://schemas.microsoft.com/office/powerpoint/2010/main" val="16896994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101B14-B799-4609-850A-2DE658818CD3}"/>
              </a:ext>
            </a:extLst>
          </p:cNvPr>
          <p:cNvSpPr>
            <a:spLocks noGrp="1"/>
          </p:cNvSpPr>
          <p:nvPr>
            <p:ph type="title"/>
          </p:nvPr>
        </p:nvSpPr>
        <p:spPr>
          <a:xfrm>
            <a:off x="390525" y="143436"/>
            <a:ext cx="9354109" cy="1093694"/>
          </a:xfrm>
        </p:spPr>
        <p:txBody>
          <a:bodyPr>
            <a:normAutofit fontScale="90000"/>
          </a:bodyPr>
          <a:lstStyle/>
          <a:p>
            <a:r>
              <a:rPr lang="fr-FR" dirty="0"/>
              <a:t>Annexe Espace documentaire</a:t>
            </a:r>
            <a:br>
              <a:rPr lang="fr-FR" dirty="0"/>
            </a:br>
            <a:br>
              <a:rPr lang="fr-FR" dirty="0"/>
            </a:br>
            <a:br>
              <a:rPr lang="fr-FR" sz="1800" dirty="0"/>
            </a:br>
            <a:br>
              <a:rPr lang="fr-FR" dirty="0">
                <a:solidFill>
                  <a:schemeClr val="tx2">
                    <a:lumMod val="60000"/>
                    <a:lumOff val="40000"/>
                  </a:schemeClr>
                </a:solidFill>
              </a:rPr>
            </a:br>
            <a:br>
              <a:rPr lang="fr-FR" dirty="0"/>
            </a:br>
            <a:br>
              <a:rPr lang="fr-FR" dirty="0"/>
            </a:br>
            <a:endParaRPr lang="en-US" dirty="0"/>
          </a:p>
        </p:txBody>
      </p:sp>
      <p:sp>
        <p:nvSpPr>
          <p:cNvPr id="3" name="ZoneTexte 2">
            <a:extLst>
              <a:ext uri="{FF2B5EF4-FFF2-40B4-BE49-F238E27FC236}">
                <a16:creationId xmlns:a16="http://schemas.microsoft.com/office/drawing/2014/main" id="{0BFF6C1A-47E0-4F22-8D3C-53A59B52ABC7}"/>
              </a:ext>
            </a:extLst>
          </p:cNvPr>
          <p:cNvSpPr txBox="1"/>
          <p:nvPr/>
        </p:nvSpPr>
        <p:spPr>
          <a:xfrm>
            <a:off x="497476" y="852833"/>
            <a:ext cx="9161930" cy="2246769"/>
          </a:xfrm>
          <a:prstGeom prst="rect">
            <a:avLst/>
          </a:prstGeom>
          <a:noFill/>
        </p:spPr>
        <p:txBody>
          <a:bodyPr wrap="square" rtlCol="0">
            <a:spAutoFit/>
          </a:bodyPr>
          <a:lstStyle/>
          <a:p>
            <a:r>
              <a:rPr lang="fr-FR" sz="1600" dirty="0"/>
              <a:t>Pour communiquer des documents à l’appui de la demande d’indemnisation (exemple plannings) et /ou communiquer le PV du CSE s’il n’a pu être communiqué lors de la demande d’autorisation:</a:t>
            </a:r>
          </a:p>
          <a:p>
            <a:endParaRPr lang="fr-FR" sz="800" dirty="0"/>
          </a:p>
          <a:p>
            <a:r>
              <a:rPr lang="fr-FR" sz="1600" dirty="0"/>
              <a:t>Cliquez sur la flèche pour accéder au menu sur le côté gauche</a:t>
            </a:r>
          </a:p>
          <a:p>
            <a:r>
              <a:rPr lang="fr-FR" sz="1600" dirty="0"/>
              <a:t>Cliquez sur le bouton espace documentaire</a:t>
            </a:r>
          </a:p>
          <a:p>
            <a:r>
              <a:rPr lang="fr-FR" sz="1600" dirty="0"/>
              <a:t>Ajouter les documents que vous souhaitez transmettre</a:t>
            </a:r>
          </a:p>
          <a:p>
            <a:endParaRPr lang="fr-FR" sz="1600" dirty="0"/>
          </a:p>
          <a:p>
            <a:endParaRPr lang="fr-FR" dirty="0"/>
          </a:p>
          <a:p>
            <a:endParaRPr lang="fr-FR" dirty="0"/>
          </a:p>
        </p:txBody>
      </p:sp>
      <p:sp>
        <p:nvSpPr>
          <p:cNvPr id="8" name="Rectangle 7">
            <a:extLst>
              <a:ext uri="{FF2B5EF4-FFF2-40B4-BE49-F238E27FC236}">
                <a16:creationId xmlns:a16="http://schemas.microsoft.com/office/drawing/2014/main" id="{6176BF64-ECFC-449C-9EB9-8713BCC66B45}"/>
              </a:ext>
            </a:extLst>
          </p:cNvPr>
          <p:cNvSpPr/>
          <p:nvPr/>
        </p:nvSpPr>
        <p:spPr>
          <a:xfrm>
            <a:off x="908591" y="2932327"/>
            <a:ext cx="1231938" cy="430306"/>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11" name="Rectangle 10">
            <a:extLst>
              <a:ext uri="{FF2B5EF4-FFF2-40B4-BE49-F238E27FC236}">
                <a16:creationId xmlns:a16="http://schemas.microsoft.com/office/drawing/2014/main" id="{B54FA4DA-B019-47D0-944D-3CF034691C74}"/>
              </a:ext>
            </a:extLst>
          </p:cNvPr>
          <p:cNvSpPr/>
          <p:nvPr/>
        </p:nvSpPr>
        <p:spPr>
          <a:xfrm>
            <a:off x="937521" y="4616824"/>
            <a:ext cx="1993938" cy="3693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07B2E23-4E45-4798-A540-19FE4BB11133}"/>
              </a:ext>
            </a:extLst>
          </p:cNvPr>
          <p:cNvSpPr/>
          <p:nvPr/>
        </p:nvSpPr>
        <p:spPr>
          <a:xfrm>
            <a:off x="1628774" y="3036309"/>
            <a:ext cx="771525" cy="114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a:extLst>
              <a:ext uri="{FF2B5EF4-FFF2-40B4-BE49-F238E27FC236}">
                <a16:creationId xmlns:a16="http://schemas.microsoft.com/office/drawing/2014/main" id="{C26E332B-FE32-4006-A12F-AB22A56D0854}"/>
              </a:ext>
            </a:extLst>
          </p:cNvPr>
          <p:cNvPicPr>
            <a:picLocks noChangeAspect="1"/>
          </p:cNvPicPr>
          <p:nvPr/>
        </p:nvPicPr>
        <p:blipFill>
          <a:blip r:embed="rId2"/>
          <a:stretch>
            <a:fillRect/>
          </a:stretch>
        </p:blipFill>
        <p:spPr>
          <a:xfrm>
            <a:off x="305297" y="2529080"/>
            <a:ext cx="9354109" cy="4175487"/>
          </a:xfrm>
          <a:prstGeom prst="rect">
            <a:avLst/>
          </a:prstGeom>
        </p:spPr>
      </p:pic>
      <p:sp>
        <p:nvSpPr>
          <p:cNvPr id="5" name="Ellipse 4">
            <a:extLst>
              <a:ext uri="{FF2B5EF4-FFF2-40B4-BE49-F238E27FC236}">
                <a16:creationId xmlns:a16="http://schemas.microsoft.com/office/drawing/2014/main" id="{7D19DB2E-F649-48BC-9E82-D6C9DC9A09FE}"/>
              </a:ext>
            </a:extLst>
          </p:cNvPr>
          <p:cNvSpPr/>
          <p:nvPr/>
        </p:nvSpPr>
        <p:spPr>
          <a:xfrm>
            <a:off x="1744910" y="2659310"/>
            <a:ext cx="395619" cy="2391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Ellipse 5">
            <a:extLst>
              <a:ext uri="{FF2B5EF4-FFF2-40B4-BE49-F238E27FC236}">
                <a16:creationId xmlns:a16="http://schemas.microsoft.com/office/drawing/2014/main" id="{88E280F5-781D-4C2E-B74E-574004B2B73D}"/>
              </a:ext>
            </a:extLst>
          </p:cNvPr>
          <p:cNvSpPr/>
          <p:nvPr/>
        </p:nvSpPr>
        <p:spPr>
          <a:xfrm>
            <a:off x="645952" y="4415635"/>
            <a:ext cx="1317072" cy="2389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29044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101B14-B799-4609-850A-2DE658818CD3}"/>
              </a:ext>
            </a:extLst>
          </p:cNvPr>
          <p:cNvSpPr>
            <a:spLocks noGrp="1"/>
          </p:cNvSpPr>
          <p:nvPr>
            <p:ph type="title"/>
          </p:nvPr>
        </p:nvSpPr>
        <p:spPr>
          <a:xfrm>
            <a:off x="390525" y="143436"/>
            <a:ext cx="9354109" cy="1093694"/>
          </a:xfrm>
        </p:spPr>
        <p:txBody>
          <a:bodyPr>
            <a:normAutofit fontScale="90000"/>
          </a:bodyPr>
          <a:lstStyle/>
          <a:p>
            <a:r>
              <a:rPr lang="fr-FR" dirty="0"/>
              <a:t>Annexe Espace documentaire</a:t>
            </a:r>
            <a:br>
              <a:rPr lang="fr-FR" dirty="0"/>
            </a:br>
            <a:br>
              <a:rPr lang="fr-FR" dirty="0"/>
            </a:br>
            <a:br>
              <a:rPr lang="fr-FR" sz="1800" dirty="0"/>
            </a:br>
            <a:br>
              <a:rPr lang="fr-FR" dirty="0">
                <a:solidFill>
                  <a:schemeClr val="tx2">
                    <a:lumMod val="60000"/>
                    <a:lumOff val="40000"/>
                  </a:schemeClr>
                </a:solidFill>
              </a:rPr>
            </a:br>
            <a:br>
              <a:rPr lang="fr-FR" dirty="0"/>
            </a:br>
            <a:br>
              <a:rPr lang="fr-FR" dirty="0"/>
            </a:br>
            <a:endParaRPr lang="en-US" dirty="0"/>
          </a:p>
        </p:txBody>
      </p:sp>
      <p:sp>
        <p:nvSpPr>
          <p:cNvPr id="3" name="ZoneTexte 2">
            <a:extLst>
              <a:ext uri="{FF2B5EF4-FFF2-40B4-BE49-F238E27FC236}">
                <a16:creationId xmlns:a16="http://schemas.microsoft.com/office/drawing/2014/main" id="{0BFF6C1A-47E0-4F22-8D3C-53A59B52ABC7}"/>
              </a:ext>
            </a:extLst>
          </p:cNvPr>
          <p:cNvSpPr txBox="1"/>
          <p:nvPr/>
        </p:nvSpPr>
        <p:spPr>
          <a:xfrm>
            <a:off x="497476" y="852833"/>
            <a:ext cx="9161930" cy="2246769"/>
          </a:xfrm>
          <a:prstGeom prst="rect">
            <a:avLst/>
          </a:prstGeom>
          <a:noFill/>
        </p:spPr>
        <p:txBody>
          <a:bodyPr wrap="square" rtlCol="0">
            <a:spAutoFit/>
          </a:bodyPr>
          <a:lstStyle/>
          <a:p>
            <a:r>
              <a:rPr lang="fr-FR" sz="1600" dirty="0"/>
              <a:t>Pour communiquer des documents à l’appui de la demande d’indemnisation (exemple plannings) et /ou communiquer le PV du CSE s’il n’a pu être communiqué lors de la demande d’autorisation </a:t>
            </a:r>
          </a:p>
          <a:p>
            <a:endParaRPr lang="fr-FR" sz="800" dirty="0"/>
          </a:p>
          <a:p>
            <a:r>
              <a:rPr lang="fr-FR" sz="1600" dirty="0"/>
              <a:t>Cliquez sur la flèche pour accéder au menu sur le coté gauche</a:t>
            </a:r>
          </a:p>
          <a:p>
            <a:r>
              <a:rPr lang="fr-FR" sz="1600" dirty="0"/>
              <a:t>Cliquez sur le bouton espace documentaire</a:t>
            </a:r>
          </a:p>
          <a:p>
            <a:r>
              <a:rPr lang="fr-FR" sz="1600" dirty="0"/>
              <a:t>Ajouter les documents que vous souhaitez transmettre</a:t>
            </a:r>
          </a:p>
          <a:p>
            <a:endParaRPr lang="fr-FR" sz="1600" dirty="0"/>
          </a:p>
          <a:p>
            <a:endParaRPr lang="fr-FR" dirty="0"/>
          </a:p>
          <a:p>
            <a:endParaRPr lang="fr-FR" dirty="0"/>
          </a:p>
        </p:txBody>
      </p:sp>
      <p:sp>
        <p:nvSpPr>
          <p:cNvPr id="8" name="Rectangle 7">
            <a:extLst>
              <a:ext uri="{FF2B5EF4-FFF2-40B4-BE49-F238E27FC236}">
                <a16:creationId xmlns:a16="http://schemas.microsoft.com/office/drawing/2014/main" id="{6176BF64-ECFC-449C-9EB9-8713BCC66B45}"/>
              </a:ext>
            </a:extLst>
          </p:cNvPr>
          <p:cNvSpPr/>
          <p:nvPr/>
        </p:nvSpPr>
        <p:spPr>
          <a:xfrm>
            <a:off x="908591" y="2932327"/>
            <a:ext cx="1231938" cy="430306"/>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11" name="Rectangle 10">
            <a:extLst>
              <a:ext uri="{FF2B5EF4-FFF2-40B4-BE49-F238E27FC236}">
                <a16:creationId xmlns:a16="http://schemas.microsoft.com/office/drawing/2014/main" id="{B54FA4DA-B019-47D0-944D-3CF034691C74}"/>
              </a:ext>
            </a:extLst>
          </p:cNvPr>
          <p:cNvSpPr/>
          <p:nvPr/>
        </p:nvSpPr>
        <p:spPr>
          <a:xfrm>
            <a:off x="937521" y="4616824"/>
            <a:ext cx="1993938" cy="3693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07B2E23-4E45-4798-A540-19FE4BB11133}"/>
              </a:ext>
            </a:extLst>
          </p:cNvPr>
          <p:cNvSpPr/>
          <p:nvPr/>
        </p:nvSpPr>
        <p:spPr>
          <a:xfrm>
            <a:off x="1628774" y="3036309"/>
            <a:ext cx="771525" cy="114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49DD1FFD-8C98-48E7-9E40-2B96CD64E1B6}"/>
              </a:ext>
            </a:extLst>
          </p:cNvPr>
          <p:cNvPicPr>
            <a:picLocks noChangeAspect="1"/>
          </p:cNvPicPr>
          <p:nvPr/>
        </p:nvPicPr>
        <p:blipFill>
          <a:blip r:embed="rId2"/>
          <a:stretch>
            <a:fillRect/>
          </a:stretch>
        </p:blipFill>
        <p:spPr>
          <a:xfrm>
            <a:off x="1628774" y="2519082"/>
            <a:ext cx="6944803" cy="3274672"/>
          </a:xfrm>
          <a:prstGeom prst="rect">
            <a:avLst/>
          </a:prstGeom>
        </p:spPr>
      </p:pic>
    </p:spTree>
    <p:extLst>
      <p:ext uri="{BB962C8B-B14F-4D97-AF65-F5344CB8AC3E}">
        <p14:creationId xmlns:p14="http://schemas.microsoft.com/office/powerpoint/2010/main" val="2796998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101B14-B799-4609-850A-2DE658818CD3}"/>
              </a:ext>
            </a:extLst>
          </p:cNvPr>
          <p:cNvSpPr>
            <a:spLocks noGrp="1"/>
          </p:cNvSpPr>
          <p:nvPr>
            <p:ph type="title"/>
          </p:nvPr>
        </p:nvSpPr>
        <p:spPr>
          <a:xfrm>
            <a:off x="677333" y="143436"/>
            <a:ext cx="9067301" cy="1093694"/>
          </a:xfrm>
        </p:spPr>
        <p:txBody>
          <a:bodyPr>
            <a:normAutofit fontScale="90000"/>
          </a:bodyPr>
          <a:lstStyle/>
          <a:p>
            <a:r>
              <a:rPr lang="fr-FR" dirty="0"/>
              <a:t>Etape 1 Création d’une demande d’indemnisation</a:t>
            </a:r>
            <a:br>
              <a:rPr lang="fr-FR" dirty="0"/>
            </a:br>
            <a:br>
              <a:rPr lang="fr-FR" dirty="0"/>
            </a:br>
            <a:br>
              <a:rPr lang="fr-FR" sz="1800" dirty="0"/>
            </a:br>
            <a:br>
              <a:rPr lang="fr-FR" dirty="0">
                <a:solidFill>
                  <a:schemeClr val="tx2">
                    <a:lumMod val="60000"/>
                    <a:lumOff val="40000"/>
                  </a:schemeClr>
                </a:solidFill>
              </a:rPr>
            </a:br>
            <a:br>
              <a:rPr lang="fr-FR" dirty="0"/>
            </a:br>
            <a:br>
              <a:rPr lang="fr-FR" dirty="0"/>
            </a:br>
            <a:endParaRPr lang="en-US" dirty="0"/>
          </a:p>
        </p:txBody>
      </p:sp>
      <p:sp>
        <p:nvSpPr>
          <p:cNvPr id="3" name="ZoneTexte 2">
            <a:extLst>
              <a:ext uri="{FF2B5EF4-FFF2-40B4-BE49-F238E27FC236}">
                <a16:creationId xmlns:a16="http://schemas.microsoft.com/office/drawing/2014/main" id="{0BFF6C1A-47E0-4F22-8D3C-53A59B52ABC7}"/>
              </a:ext>
            </a:extLst>
          </p:cNvPr>
          <p:cNvSpPr txBox="1"/>
          <p:nvPr/>
        </p:nvSpPr>
        <p:spPr>
          <a:xfrm>
            <a:off x="838899" y="1343393"/>
            <a:ext cx="8810174" cy="892552"/>
          </a:xfrm>
          <a:prstGeom prst="rect">
            <a:avLst/>
          </a:prstGeom>
          <a:noFill/>
        </p:spPr>
        <p:txBody>
          <a:bodyPr wrap="square" rtlCol="0">
            <a:spAutoFit/>
          </a:bodyPr>
          <a:lstStyle/>
          <a:p>
            <a:r>
              <a:rPr lang="fr-FR" sz="1600" dirty="0"/>
              <a:t>Se munir du mail d’autorisation de l’activité partielle avec le code pour l’indemnisation</a:t>
            </a:r>
          </a:p>
          <a:p>
            <a:endParaRPr lang="fr-FR" dirty="0"/>
          </a:p>
          <a:p>
            <a:endParaRPr lang="fr-FR" dirty="0"/>
          </a:p>
        </p:txBody>
      </p:sp>
      <p:pic>
        <p:nvPicPr>
          <p:cNvPr id="5" name="Image 4">
            <a:extLst>
              <a:ext uri="{FF2B5EF4-FFF2-40B4-BE49-F238E27FC236}">
                <a16:creationId xmlns:a16="http://schemas.microsoft.com/office/drawing/2014/main" id="{ACDB838C-DA4F-43D6-B8BF-E70C51CE101B}"/>
              </a:ext>
            </a:extLst>
          </p:cNvPr>
          <p:cNvPicPr>
            <a:picLocks noChangeAspect="1"/>
          </p:cNvPicPr>
          <p:nvPr/>
        </p:nvPicPr>
        <p:blipFill>
          <a:blip r:embed="rId2">
            <a:extLst>
              <a:ext uri="{BEBA8EAE-BF5A-486C-A8C5-ECC9F3942E4B}">
                <a14:imgProps xmlns:a14="http://schemas.microsoft.com/office/drawing/2010/main">
                  <a14:imgLayer r:embed="rId3">
                    <a14:imgEffect>
                      <a14:artisticBlur radius="0"/>
                    </a14:imgEffect>
                  </a14:imgLayer>
                </a14:imgProps>
              </a:ext>
            </a:extLst>
          </a:blip>
          <a:stretch>
            <a:fillRect/>
          </a:stretch>
        </p:blipFill>
        <p:spPr>
          <a:xfrm>
            <a:off x="908591" y="1943557"/>
            <a:ext cx="7273030" cy="4129069"/>
          </a:xfrm>
          <a:prstGeom prst="rect">
            <a:avLst/>
          </a:prstGeom>
          <a:effectLst>
            <a:outerShdw algn="ctr" rotWithShape="0">
              <a:srgbClr val="000000">
                <a:alpha val="65000"/>
              </a:srgbClr>
            </a:outerShdw>
          </a:effectLst>
        </p:spPr>
      </p:pic>
      <p:sp>
        <p:nvSpPr>
          <p:cNvPr id="8" name="Rectangle 7">
            <a:extLst>
              <a:ext uri="{FF2B5EF4-FFF2-40B4-BE49-F238E27FC236}">
                <a16:creationId xmlns:a16="http://schemas.microsoft.com/office/drawing/2014/main" id="{6176BF64-ECFC-449C-9EB9-8713BCC66B45}"/>
              </a:ext>
            </a:extLst>
          </p:cNvPr>
          <p:cNvSpPr/>
          <p:nvPr/>
        </p:nvSpPr>
        <p:spPr>
          <a:xfrm>
            <a:off x="908591" y="2932327"/>
            <a:ext cx="1231938" cy="430306"/>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9" name="Rectangle 8">
            <a:extLst>
              <a:ext uri="{FF2B5EF4-FFF2-40B4-BE49-F238E27FC236}">
                <a16:creationId xmlns:a16="http://schemas.microsoft.com/office/drawing/2014/main" id="{354A83B7-4A03-438C-8140-945DED6421AF}"/>
              </a:ext>
            </a:extLst>
          </p:cNvPr>
          <p:cNvSpPr/>
          <p:nvPr/>
        </p:nvSpPr>
        <p:spPr>
          <a:xfrm>
            <a:off x="1258663" y="2748445"/>
            <a:ext cx="1231938" cy="16875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fr-FR" dirty="0"/>
              <a:t>ISIDOOR</a:t>
            </a:r>
            <a:endParaRPr lang="en-US" dirty="0"/>
          </a:p>
        </p:txBody>
      </p:sp>
      <p:sp>
        <p:nvSpPr>
          <p:cNvPr id="11" name="Rectangle 10">
            <a:extLst>
              <a:ext uri="{FF2B5EF4-FFF2-40B4-BE49-F238E27FC236}">
                <a16:creationId xmlns:a16="http://schemas.microsoft.com/office/drawing/2014/main" id="{B54FA4DA-B019-47D0-944D-3CF034691C74}"/>
              </a:ext>
            </a:extLst>
          </p:cNvPr>
          <p:cNvSpPr/>
          <p:nvPr/>
        </p:nvSpPr>
        <p:spPr>
          <a:xfrm>
            <a:off x="937521" y="4616824"/>
            <a:ext cx="1993938" cy="3693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ZoneTexte 11">
            <a:extLst>
              <a:ext uri="{FF2B5EF4-FFF2-40B4-BE49-F238E27FC236}">
                <a16:creationId xmlns:a16="http://schemas.microsoft.com/office/drawing/2014/main" id="{B8B95703-E763-4359-A5DD-F5366AF462E3}"/>
              </a:ext>
            </a:extLst>
          </p:cNvPr>
          <p:cNvSpPr txBox="1"/>
          <p:nvPr/>
        </p:nvSpPr>
        <p:spPr>
          <a:xfrm>
            <a:off x="4545106" y="4052047"/>
            <a:ext cx="842682" cy="369332"/>
          </a:xfrm>
          <a:prstGeom prst="rect">
            <a:avLst/>
          </a:prstGeom>
          <a:solidFill>
            <a:schemeClr val="bg1"/>
          </a:solidFill>
        </p:spPr>
        <p:txBody>
          <a:bodyPr wrap="square" rtlCol="0">
            <a:spAutoFit/>
          </a:bodyPr>
          <a:lstStyle/>
          <a:p>
            <a:r>
              <a:rPr lang="fr-FR" dirty="0" err="1"/>
              <a:t>hgrkkr</a:t>
            </a:r>
            <a:endParaRPr lang="en-US" dirty="0"/>
          </a:p>
        </p:txBody>
      </p:sp>
    </p:spTree>
    <p:extLst>
      <p:ext uri="{BB962C8B-B14F-4D97-AF65-F5344CB8AC3E}">
        <p14:creationId xmlns:p14="http://schemas.microsoft.com/office/powerpoint/2010/main" val="758455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101B14-B799-4609-850A-2DE658818CD3}"/>
              </a:ext>
            </a:extLst>
          </p:cNvPr>
          <p:cNvSpPr>
            <a:spLocks noGrp="1"/>
          </p:cNvSpPr>
          <p:nvPr>
            <p:ph type="title"/>
          </p:nvPr>
        </p:nvSpPr>
        <p:spPr>
          <a:xfrm>
            <a:off x="221199" y="135796"/>
            <a:ext cx="9067301" cy="1093694"/>
          </a:xfrm>
        </p:spPr>
        <p:txBody>
          <a:bodyPr>
            <a:normAutofit fontScale="90000"/>
          </a:bodyPr>
          <a:lstStyle/>
          <a:p>
            <a:r>
              <a:rPr lang="fr-FR" sz="3100" dirty="0"/>
              <a:t>Etape 1 Création d’une demande d’indemnisation</a:t>
            </a:r>
            <a:br>
              <a:rPr lang="fr-FR" dirty="0"/>
            </a:br>
            <a:br>
              <a:rPr lang="fr-FR" dirty="0"/>
            </a:br>
            <a:br>
              <a:rPr lang="fr-FR" sz="1800" dirty="0"/>
            </a:br>
            <a:br>
              <a:rPr lang="fr-FR" dirty="0">
                <a:solidFill>
                  <a:schemeClr val="tx2">
                    <a:lumMod val="60000"/>
                    <a:lumOff val="40000"/>
                  </a:schemeClr>
                </a:solidFill>
              </a:rPr>
            </a:br>
            <a:br>
              <a:rPr lang="fr-FR" dirty="0"/>
            </a:br>
            <a:br>
              <a:rPr lang="fr-FR" dirty="0"/>
            </a:br>
            <a:endParaRPr lang="en-US" dirty="0"/>
          </a:p>
        </p:txBody>
      </p:sp>
      <p:sp>
        <p:nvSpPr>
          <p:cNvPr id="3" name="ZoneTexte 2">
            <a:extLst>
              <a:ext uri="{FF2B5EF4-FFF2-40B4-BE49-F238E27FC236}">
                <a16:creationId xmlns:a16="http://schemas.microsoft.com/office/drawing/2014/main" id="{0BFF6C1A-47E0-4F22-8D3C-53A59B52ABC7}"/>
              </a:ext>
            </a:extLst>
          </p:cNvPr>
          <p:cNvSpPr txBox="1"/>
          <p:nvPr/>
        </p:nvSpPr>
        <p:spPr>
          <a:xfrm>
            <a:off x="243571" y="795239"/>
            <a:ext cx="9161930" cy="1077218"/>
          </a:xfrm>
          <a:prstGeom prst="rect">
            <a:avLst/>
          </a:prstGeom>
          <a:noFill/>
        </p:spPr>
        <p:txBody>
          <a:bodyPr wrap="square" rtlCol="0">
            <a:spAutoFit/>
          </a:bodyPr>
          <a:lstStyle/>
          <a:p>
            <a:r>
              <a:rPr lang="fr-FR" sz="1400" dirty="0"/>
              <a:t>Se munir du mail d’autorisation de l’activité partielle et cliquez sur « créer une nouvelle demande ». Une fenêtre pop-up s’ouvre. </a:t>
            </a:r>
            <a:endParaRPr lang="fr-FR" dirty="0"/>
          </a:p>
          <a:p>
            <a:endParaRPr lang="fr-FR" dirty="0"/>
          </a:p>
          <a:p>
            <a:endParaRPr lang="fr-FR" dirty="0"/>
          </a:p>
        </p:txBody>
      </p:sp>
      <p:sp>
        <p:nvSpPr>
          <p:cNvPr id="8" name="Rectangle 7">
            <a:extLst>
              <a:ext uri="{FF2B5EF4-FFF2-40B4-BE49-F238E27FC236}">
                <a16:creationId xmlns:a16="http://schemas.microsoft.com/office/drawing/2014/main" id="{6176BF64-ECFC-449C-9EB9-8713BCC66B45}"/>
              </a:ext>
            </a:extLst>
          </p:cNvPr>
          <p:cNvSpPr/>
          <p:nvPr/>
        </p:nvSpPr>
        <p:spPr>
          <a:xfrm>
            <a:off x="908591" y="2932327"/>
            <a:ext cx="1231938" cy="430306"/>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11" name="Rectangle 10">
            <a:extLst>
              <a:ext uri="{FF2B5EF4-FFF2-40B4-BE49-F238E27FC236}">
                <a16:creationId xmlns:a16="http://schemas.microsoft.com/office/drawing/2014/main" id="{B54FA4DA-B019-47D0-944D-3CF034691C74}"/>
              </a:ext>
            </a:extLst>
          </p:cNvPr>
          <p:cNvSpPr/>
          <p:nvPr/>
        </p:nvSpPr>
        <p:spPr>
          <a:xfrm>
            <a:off x="937521" y="4616824"/>
            <a:ext cx="1993938" cy="3693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a:extLst>
              <a:ext uri="{FF2B5EF4-FFF2-40B4-BE49-F238E27FC236}">
                <a16:creationId xmlns:a16="http://schemas.microsoft.com/office/drawing/2014/main" id="{EF453FAC-A74F-45F0-A802-90B6E1FFACD1}"/>
              </a:ext>
            </a:extLst>
          </p:cNvPr>
          <p:cNvPicPr>
            <a:picLocks noChangeAspect="1"/>
          </p:cNvPicPr>
          <p:nvPr/>
        </p:nvPicPr>
        <p:blipFill>
          <a:blip r:embed="rId2"/>
          <a:stretch>
            <a:fillRect/>
          </a:stretch>
        </p:blipFill>
        <p:spPr>
          <a:xfrm>
            <a:off x="243571" y="1775364"/>
            <a:ext cx="9649073" cy="2744231"/>
          </a:xfrm>
          <a:prstGeom prst="rect">
            <a:avLst/>
          </a:prstGeom>
        </p:spPr>
      </p:pic>
      <p:sp>
        <p:nvSpPr>
          <p:cNvPr id="7" name="Rectangle 6">
            <a:extLst>
              <a:ext uri="{FF2B5EF4-FFF2-40B4-BE49-F238E27FC236}">
                <a16:creationId xmlns:a16="http://schemas.microsoft.com/office/drawing/2014/main" id="{907B2E23-4E45-4798-A540-19FE4BB11133}"/>
              </a:ext>
            </a:extLst>
          </p:cNvPr>
          <p:cNvSpPr/>
          <p:nvPr/>
        </p:nvSpPr>
        <p:spPr>
          <a:xfrm>
            <a:off x="1621870" y="2592835"/>
            <a:ext cx="771525" cy="114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age 9">
            <a:extLst>
              <a:ext uri="{FF2B5EF4-FFF2-40B4-BE49-F238E27FC236}">
                <a16:creationId xmlns:a16="http://schemas.microsoft.com/office/drawing/2014/main" id="{3EB25AA8-680D-4957-80D5-85C560401155}"/>
              </a:ext>
            </a:extLst>
          </p:cNvPr>
          <p:cNvPicPr>
            <a:picLocks noChangeAspect="1"/>
          </p:cNvPicPr>
          <p:nvPr/>
        </p:nvPicPr>
        <p:blipFill>
          <a:blip r:embed="rId3"/>
          <a:stretch>
            <a:fillRect/>
          </a:stretch>
        </p:blipFill>
        <p:spPr>
          <a:xfrm>
            <a:off x="432959" y="4712745"/>
            <a:ext cx="5663041" cy="2001819"/>
          </a:xfrm>
          <a:prstGeom prst="rect">
            <a:avLst/>
          </a:prstGeom>
        </p:spPr>
      </p:pic>
      <p:sp>
        <p:nvSpPr>
          <p:cNvPr id="4" name="Ellipse 3">
            <a:extLst>
              <a:ext uri="{FF2B5EF4-FFF2-40B4-BE49-F238E27FC236}">
                <a16:creationId xmlns:a16="http://schemas.microsoft.com/office/drawing/2014/main" id="{236655CE-A5BF-4B00-99C7-6088AD6E5951}"/>
              </a:ext>
            </a:extLst>
          </p:cNvPr>
          <p:cNvSpPr/>
          <p:nvPr/>
        </p:nvSpPr>
        <p:spPr>
          <a:xfrm>
            <a:off x="7315200" y="4144161"/>
            <a:ext cx="1476462" cy="3754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5567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101B14-B799-4609-850A-2DE658818CD3}"/>
              </a:ext>
            </a:extLst>
          </p:cNvPr>
          <p:cNvSpPr>
            <a:spLocks noGrp="1"/>
          </p:cNvSpPr>
          <p:nvPr>
            <p:ph type="title"/>
          </p:nvPr>
        </p:nvSpPr>
        <p:spPr>
          <a:xfrm>
            <a:off x="487143" y="143436"/>
            <a:ext cx="9257491" cy="1093694"/>
          </a:xfrm>
        </p:spPr>
        <p:txBody>
          <a:bodyPr>
            <a:normAutofit fontScale="90000"/>
          </a:bodyPr>
          <a:lstStyle/>
          <a:p>
            <a:r>
              <a:rPr lang="fr-FR" dirty="0"/>
              <a:t>Etape 1 Création d’une demande </a:t>
            </a:r>
            <a:r>
              <a:rPr lang="fr-FR" sz="3100" dirty="0"/>
              <a:t>d’indemnisation</a:t>
            </a:r>
            <a:br>
              <a:rPr lang="fr-FR" dirty="0"/>
            </a:br>
            <a:br>
              <a:rPr lang="fr-FR" dirty="0"/>
            </a:br>
            <a:br>
              <a:rPr lang="fr-FR" sz="1800" dirty="0"/>
            </a:br>
            <a:br>
              <a:rPr lang="fr-FR" dirty="0">
                <a:solidFill>
                  <a:schemeClr val="tx2">
                    <a:lumMod val="60000"/>
                    <a:lumOff val="40000"/>
                  </a:schemeClr>
                </a:solidFill>
              </a:rPr>
            </a:br>
            <a:br>
              <a:rPr lang="fr-FR" dirty="0"/>
            </a:br>
            <a:br>
              <a:rPr lang="fr-FR" dirty="0"/>
            </a:br>
            <a:endParaRPr lang="en-US" dirty="0"/>
          </a:p>
        </p:txBody>
      </p:sp>
      <p:sp>
        <p:nvSpPr>
          <p:cNvPr id="3" name="ZoneTexte 2">
            <a:extLst>
              <a:ext uri="{FF2B5EF4-FFF2-40B4-BE49-F238E27FC236}">
                <a16:creationId xmlns:a16="http://schemas.microsoft.com/office/drawing/2014/main" id="{0BFF6C1A-47E0-4F22-8D3C-53A59B52ABC7}"/>
              </a:ext>
            </a:extLst>
          </p:cNvPr>
          <p:cNvSpPr txBox="1"/>
          <p:nvPr/>
        </p:nvSpPr>
        <p:spPr>
          <a:xfrm>
            <a:off x="534923" y="969929"/>
            <a:ext cx="9161930" cy="1200329"/>
          </a:xfrm>
          <a:prstGeom prst="rect">
            <a:avLst/>
          </a:prstGeom>
          <a:noFill/>
        </p:spPr>
        <p:txBody>
          <a:bodyPr wrap="square" rtlCol="0">
            <a:spAutoFit/>
          </a:bodyPr>
          <a:lstStyle/>
          <a:p>
            <a:r>
              <a:rPr lang="fr-FR" dirty="0"/>
              <a:t>Complétez avec le code contenu dans le mail d’autorisation.</a:t>
            </a:r>
          </a:p>
          <a:p>
            <a:r>
              <a:rPr lang="fr-FR" dirty="0"/>
              <a:t>Puis cliquez sur « créer ».</a:t>
            </a:r>
          </a:p>
          <a:p>
            <a:endParaRPr lang="fr-FR" dirty="0"/>
          </a:p>
          <a:p>
            <a:endParaRPr lang="fr-FR" dirty="0"/>
          </a:p>
        </p:txBody>
      </p:sp>
      <p:sp>
        <p:nvSpPr>
          <p:cNvPr id="8" name="Rectangle 7">
            <a:extLst>
              <a:ext uri="{FF2B5EF4-FFF2-40B4-BE49-F238E27FC236}">
                <a16:creationId xmlns:a16="http://schemas.microsoft.com/office/drawing/2014/main" id="{6176BF64-ECFC-449C-9EB9-8713BCC66B45}"/>
              </a:ext>
            </a:extLst>
          </p:cNvPr>
          <p:cNvSpPr/>
          <p:nvPr/>
        </p:nvSpPr>
        <p:spPr>
          <a:xfrm>
            <a:off x="908591" y="2932327"/>
            <a:ext cx="1231938" cy="430306"/>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11" name="Rectangle 10">
            <a:extLst>
              <a:ext uri="{FF2B5EF4-FFF2-40B4-BE49-F238E27FC236}">
                <a16:creationId xmlns:a16="http://schemas.microsoft.com/office/drawing/2014/main" id="{B54FA4DA-B019-47D0-944D-3CF034691C74}"/>
              </a:ext>
            </a:extLst>
          </p:cNvPr>
          <p:cNvSpPr/>
          <p:nvPr/>
        </p:nvSpPr>
        <p:spPr>
          <a:xfrm>
            <a:off x="1301614" y="4608630"/>
            <a:ext cx="1993938" cy="3693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07B2E23-4E45-4798-A540-19FE4BB11133}"/>
              </a:ext>
            </a:extLst>
          </p:cNvPr>
          <p:cNvSpPr/>
          <p:nvPr/>
        </p:nvSpPr>
        <p:spPr>
          <a:xfrm>
            <a:off x="1628774" y="3036309"/>
            <a:ext cx="771525" cy="114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a:extLst>
              <a:ext uri="{FF2B5EF4-FFF2-40B4-BE49-F238E27FC236}">
                <a16:creationId xmlns:a16="http://schemas.microsoft.com/office/drawing/2014/main" id="{4B5594CE-7BEA-4614-8943-7102EDF879D3}"/>
              </a:ext>
            </a:extLst>
          </p:cNvPr>
          <p:cNvPicPr>
            <a:picLocks noChangeAspect="1"/>
          </p:cNvPicPr>
          <p:nvPr/>
        </p:nvPicPr>
        <p:blipFill>
          <a:blip r:embed="rId2"/>
          <a:stretch>
            <a:fillRect/>
          </a:stretch>
        </p:blipFill>
        <p:spPr>
          <a:xfrm>
            <a:off x="1524560" y="1786855"/>
            <a:ext cx="7126378" cy="4544997"/>
          </a:xfrm>
          <a:prstGeom prst="rect">
            <a:avLst/>
          </a:prstGeom>
        </p:spPr>
      </p:pic>
      <p:sp>
        <p:nvSpPr>
          <p:cNvPr id="5" name="Rectangle 4">
            <a:extLst>
              <a:ext uri="{FF2B5EF4-FFF2-40B4-BE49-F238E27FC236}">
                <a16:creationId xmlns:a16="http://schemas.microsoft.com/office/drawing/2014/main" id="{C955F524-EB25-4333-A41C-A4CE64D989E1}"/>
              </a:ext>
            </a:extLst>
          </p:cNvPr>
          <p:cNvSpPr/>
          <p:nvPr/>
        </p:nvSpPr>
        <p:spPr>
          <a:xfrm>
            <a:off x="3985519" y="3013023"/>
            <a:ext cx="653594" cy="2182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Ellipse 5">
            <a:extLst>
              <a:ext uri="{FF2B5EF4-FFF2-40B4-BE49-F238E27FC236}">
                <a16:creationId xmlns:a16="http://schemas.microsoft.com/office/drawing/2014/main" id="{301EAA7E-798D-4712-9AFF-5CA5373D5B78}"/>
              </a:ext>
            </a:extLst>
          </p:cNvPr>
          <p:cNvSpPr/>
          <p:nvPr/>
        </p:nvSpPr>
        <p:spPr>
          <a:xfrm>
            <a:off x="1427306" y="5703405"/>
            <a:ext cx="1174459" cy="3693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9336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101B14-B799-4609-850A-2DE658818CD3}"/>
              </a:ext>
            </a:extLst>
          </p:cNvPr>
          <p:cNvSpPr>
            <a:spLocks noGrp="1"/>
          </p:cNvSpPr>
          <p:nvPr>
            <p:ph type="title"/>
          </p:nvPr>
        </p:nvSpPr>
        <p:spPr>
          <a:xfrm>
            <a:off x="390525" y="143436"/>
            <a:ext cx="9354109" cy="1093694"/>
          </a:xfrm>
        </p:spPr>
        <p:txBody>
          <a:bodyPr>
            <a:normAutofit fontScale="90000"/>
          </a:bodyPr>
          <a:lstStyle/>
          <a:p>
            <a:r>
              <a:rPr lang="fr-FR" dirty="0"/>
              <a:t>Etape 2 Création des salariés</a:t>
            </a:r>
            <a:br>
              <a:rPr lang="fr-FR" dirty="0"/>
            </a:br>
            <a:br>
              <a:rPr lang="fr-FR" dirty="0"/>
            </a:br>
            <a:br>
              <a:rPr lang="fr-FR" sz="1800" dirty="0"/>
            </a:br>
            <a:br>
              <a:rPr lang="fr-FR" dirty="0">
                <a:solidFill>
                  <a:schemeClr val="tx2">
                    <a:lumMod val="60000"/>
                    <a:lumOff val="40000"/>
                  </a:schemeClr>
                </a:solidFill>
              </a:rPr>
            </a:br>
            <a:br>
              <a:rPr lang="fr-FR" dirty="0"/>
            </a:br>
            <a:br>
              <a:rPr lang="fr-FR" dirty="0"/>
            </a:br>
            <a:endParaRPr lang="en-US" dirty="0"/>
          </a:p>
        </p:txBody>
      </p:sp>
      <p:sp>
        <p:nvSpPr>
          <p:cNvPr id="3" name="ZoneTexte 2">
            <a:extLst>
              <a:ext uri="{FF2B5EF4-FFF2-40B4-BE49-F238E27FC236}">
                <a16:creationId xmlns:a16="http://schemas.microsoft.com/office/drawing/2014/main" id="{0BFF6C1A-47E0-4F22-8D3C-53A59B52ABC7}"/>
              </a:ext>
            </a:extLst>
          </p:cNvPr>
          <p:cNvSpPr txBox="1"/>
          <p:nvPr/>
        </p:nvSpPr>
        <p:spPr>
          <a:xfrm>
            <a:off x="497476" y="852833"/>
            <a:ext cx="9161930" cy="830997"/>
          </a:xfrm>
          <a:prstGeom prst="rect">
            <a:avLst/>
          </a:prstGeom>
          <a:noFill/>
        </p:spPr>
        <p:txBody>
          <a:bodyPr wrap="square" rtlCol="0">
            <a:spAutoFit/>
          </a:bodyPr>
          <a:lstStyle/>
          <a:p>
            <a:r>
              <a:rPr lang="fr-FR" sz="1600" dirty="0"/>
              <a:t>La demande est créée automatiquement sur le mois de mars 2020. </a:t>
            </a:r>
          </a:p>
          <a:p>
            <a:r>
              <a:rPr lang="fr-FR" sz="1600" dirty="0"/>
              <a:t>Il faut, ensuite, créer les salariés et remplir les données avant d’accéder à la demande d’indemnisation (DI), et aux heures à remplir.</a:t>
            </a:r>
          </a:p>
        </p:txBody>
      </p:sp>
      <p:sp>
        <p:nvSpPr>
          <p:cNvPr id="8" name="Rectangle 7">
            <a:extLst>
              <a:ext uri="{FF2B5EF4-FFF2-40B4-BE49-F238E27FC236}">
                <a16:creationId xmlns:a16="http://schemas.microsoft.com/office/drawing/2014/main" id="{6176BF64-ECFC-449C-9EB9-8713BCC66B45}"/>
              </a:ext>
            </a:extLst>
          </p:cNvPr>
          <p:cNvSpPr/>
          <p:nvPr/>
        </p:nvSpPr>
        <p:spPr>
          <a:xfrm>
            <a:off x="908591" y="2932327"/>
            <a:ext cx="1231938" cy="430306"/>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11" name="Rectangle 10">
            <a:extLst>
              <a:ext uri="{FF2B5EF4-FFF2-40B4-BE49-F238E27FC236}">
                <a16:creationId xmlns:a16="http://schemas.microsoft.com/office/drawing/2014/main" id="{B54FA4DA-B019-47D0-944D-3CF034691C74}"/>
              </a:ext>
            </a:extLst>
          </p:cNvPr>
          <p:cNvSpPr/>
          <p:nvPr/>
        </p:nvSpPr>
        <p:spPr>
          <a:xfrm>
            <a:off x="937521" y="4616824"/>
            <a:ext cx="1993938" cy="3693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07B2E23-4E45-4798-A540-19FE4BB11133}"/>
              </a:ext>
            </a:extLst>
          </p:cNvPr>
          <p:cNvSpPr/>
          <p:nvPr/>
        </p:nvSpPr>
        <p:spPr>
          <a:xfrm>
            <a:off x="1628774" y="3036309"/>
            <a:ext cx="771525" cy="114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a:extLst>
              <a:ext uri="{FF2B5EF4-FFF2-40B4-BE49-F238E27FC236}">
                <a16:creationId xmlns:a16="http://schemas.microsoft.com/office/drawing/2014/main" id="{9E54537B-2F32-4A40-A40A-A92DF56BB681}"/>
              </a:ext>
            </a:extLst>
          </p:cNvPr>
          <p:cNvPicPr>
            <a:picLocks noChangeAspect="1"/>
          </p:cNvPicPr>
          <p:nvPr/>
        </p:nvPicPr>
        <p:blipFill>
          <a:blip r:embed="rId2"/>
          <a:stretch>
            <a:fillRect/>
          </a:stretch>
        </p:blipFill>
        <p:spPr>
          <a:xfrm>
            <a:off x="711261" y="2061827"/>
            <a:ext cx="8414810" cy="4029741"/>
          </a:xfrm>
          <a:prstGeom prst="rect">
            <a:avLst/>
          </a:prstGeom>
        </p:spPr>
      </p:pic>
    </p:spTree>
    <p:extLst>
      <p:ext uri="{BB962C8B-B14F-4D97-AF65-F5344CB8AC3E}">
        <p14:creationId xmlns:p14="http://schemas.microsoft.com/office/powerpoint/2010/main" val="349403554"/>
      </p:ext>
    </p:extLst>
  </p:cSld>
  <p:clrMapOvr>
    <a:masterClrMapping/>
  </p:clrMapOvr>
</p:sld>
</file>

<file path=ppt/theme/theme1.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513E155651BC46BC8248F48A0CD046" ma:contentTypeVersion="10" ma:contentTypeDescription="Crée un document." ma:contentTypeScope="" ma:versionID="7faad0102f9d23e91fc9a8c33d4141aa">
  <xsd:schema xmlns:xsd="http://www.w3.org/2001/XMLSchema" xmlns:xs="http://www.w3.org/2001/XMLSchema" xmlns:p="http://schemas.microsoft.com/office/2006/metadata/properties" xmlns:ns2="cb75a1f8-5cfe-4afd-8934-e669a29d6d23" xmlns:ns3="37152cd9-d27d-47ba-b1ea-aea59faf80e4" targetNamespace="http://schemas.microsoft.com/office/2006/metadata/properties" ma:root="true" ma:fieldsID="3a42fa4bcd40488c577c0f8f883e3b96" ns2:_="" ns3:_="">
    <xsd:import namespace="cb75a1f8-5cfe-4afd-8934-e669a29d6d23"/>
    <xsd:import namespace="37152cd9-d27d-47ba-b1ea-aea59faf80e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75a1f8-5cfe-4afd-8934-e669a29d6d23"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152cd9-d27d-47ba-b1ea-aea59faf80e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7853605-AE51-419A-9D96-A1E1BAB054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75a1f8-5cfe-4afd-8934-e669a29d6d23"/>
    <ds:schemaRef ds:uri="37152cd9-d27d-47ba-b1ea-aea59faf80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8E348B7-B977-410B-BDA1-4F93EEB53E2C}">
  <ds:schemaRefs>
    <ds:schemaRef ds:uri="http://schemas.microsoft.com/sharepoint/v3/contenttype/forms"/>
  </ds:schemaRefs>
</ds:datastoreItem>
</file>

<file path=customXml/itemProps3.xml><?xml version="1.0" encoding="utf-8"?>
<ds:datastoreItem xmlns:ds="http://schemas.openxmlformats.org/officeDocument/2006/customXml" ds:itemID="{9EE6CEF3-3AD2-4FF6-BD16-7DCED1B5D4C3}">
  <ds:schemaRefs>
    <ds:schemaRef ds:uri="37152cd9-d27d-47ba-b1ea-aea59faf80e4"/>
    <ds:schemaRef ds:uri="http://schemas.microsoft.com/office/2006/documentManagement/types"/>
    <ds:schemaRef ds:uri="http://schemas.microsoft.com/office/infopath/2007/PartnerControls"/>
    <ds:schemaRef ds:uri="http://schemas.microsoft.com/office/2006/metadata/properties"/>
    <ds:schemaRef ds:uri="http://www.w3.org/XML/1998/namespace"/>
    <ds:schemaRef ds:uri="http://purl.org/dc/terms/"/>
    <ds:schemaRef ds:uri="http://purl.org/dc/elements/1.1/"/>
    <ds:schemaRef ds:uri="http://schemas.openxmlformats.org/package/2006/metadata/core-properties"/>
    <ds:schemaRef ds:uri="cb75a1f8-5cfe-4afd-8934-e669a29d6d23"/>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Facet</Template>
  <TotalTime>989</TotalTime>
  <Words>4821</Words>
  <Application>Microsoft Macintosh PowerPoint</Application>
  <PresentationFormat>Grand écran</PresentationFormat>
  <Paragraphs>521</Paragraphs>
  <Slides>57</Slides>
  <Notes>0</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1</vt:i4>
      </vt:variant>
      <vt:variant>
        <vt:lpstr>Titres des diapositives</vt:lpstr>
      </vt:variant>
      <vt:variant>
        <vt:i4>57</vt:i4>
      </vt:variant>
    </vt:vector>
  </HeadingPairs>
  <TitlesOfParts>
    <vt:vector size="64" baseType="lpstr">
      <vt:lpstr>Arial</vt:lpstr>
      <vt:lpstr>Calibri</vt:lpstr>
      <vt:lpstr>Trebuchet MS</vt:lpstr>
      <vt:lpstr>Wingdings</vt:lpstr>
      <vt:lpstr>Wingdings 3</vt:lpstr>
      <vt:lpstr>Facette</vt:lpstr>
      <vt:lpstr>Objet d’environnement du Gestionnaire de liaisons</vt:lpstr>
      <vt:lpstr>Demande indemnisation activité partielle</vt:lpstr>
      <vt:lpstr>SOMMAIRE</vt:lpstr>
      <vt:lpstr>RAPPELS IMPORTANTS      </vt:lpstr>
      <vt:lpstr>RAPPELS IMPORTANTS      </vt:lpstr>
      <vt:lpstr>Etape 1 Création d’une demande d’indemnisation      </vt:lpstr>
      <vt:lpstr>Etape 1 Création d’une demande d’indemnisation      </vt:lpstr>
      <vt:lpstr>Etape 1 Création d’une demande d’indemnisation      </vt:lpstr>
      <vt:lpstr>Etape 1 Création d’une demande d’indemnisation      </vt:lpstr>
      <vt:lpstr>Etape 2 Création des salariés      </vt:lpstr>
      <vt:lpstr>Etape 2 Création des salariés      </vt:lpstr>
      <vt:lpstr>Etape 2 Création des salariés      </vt:lpstr>
      <vt:lpstr>Etape 2 Création des salariés      </vt:lpstr>
      <vt:lpstr>Etape 2 Création des salariés      </vt:lpstr>
      <vt:lpstr>Etape 2 Création des salariés      </vt:lpstr>
      <vt:lpstr>Etape 2 Création des salariés      </vt:lpstr>
      <vt:lpstr>Etape 2 Création des salariés      </vt:lpstr>
      <vt:lpstr>Etape 2 Création des salariés      </vt:lpstr>
      <vt:lpstr>Etape 2 Création des salariés</vt:lpstr>
      <vt:lpstr>Etape 2 Création des salariés      </vt:lpstr>
      <vt:lpstr>Etape 2 Création des salariés      </vt:lpstr>
      <vt:lpstr>Etape 2 Création des salariés      </vt:lpstr>
      <vt:lpstr>Etape 2 Création des salariés      </vt:lpstr>
      <vt:lpstr>Etape 2 Création des salariés      </vt:lpstr>
      <vt:lpstr>Etape 2 Création des salariés      </vt:lpstr>
      <vt:lpstr>Etape 2 Création des salariés      </vt:lpstr>
      <vt:lpstr>Etape 2 Création des salariés      </vt:lpstr>
      <vt:lpstr>Etape 2 Création des salariés      </vt:lpstr>
      <vt:lpstr>Etape 2 Création des salariés      </vt:lpstr>
      <vt:lpstr>Etape 2 Création des salariés      </vt:lpstr>
      <vt:lpstr>Etape 2 Création des salariés      </vt:lpstr>
      <vt:lpstr>Etape 3 AJOUTER LES SALARIES A LA DI      </vt:lpstr>
      <vt:lpstr>Etape 3 AJOUTER LES SALARIES A LA DI      </vt:lpstr>
      <vt:lpstr>Etape 3 AJOUTER LES SALARIES A LA DI        </vt:lpstr>
      <vt:lpstr>Etape 3 AJOUTER LES SALARIES       </vt:lpstr>
      <vt:lpstr>Etape 4 REMPLIR LES HEURES TRAVAILLEES ET CHOMEES     </vt:lpstr>
      <vt:lpstr>Etape 4 REMPLIR LES HEURES TRAVAILLEES ET CHOMEES     </vt:lpstr>
      <vt:lpstr>Etape 4 REMPLIR LES HEURES TRAVAILLEES ET CHOMEES     </vt:lpstr>
      <vt:lpstr>Etape 4 REMPLIR LES HEURES TRAVAILLEES ET CHOMEES     </vt:lpstr>
      <vt:lpstr>Etape 4 REMPLIR LES HEURES TRAVAILLEES ET CHOMEES     </vt:lpstr>
      <vt:lpstr>Etape 4 REMPLIR LES HEURES TRAVAILLEES ET CHOMEES     </vt:lpstr>
      <vt:lpstr>Etape 4 REMPLIR LES HEURES TRAVAILLEES ET CHOMEES     </vt:lpstr>
      <vt:lpstr>Etape 4 REMPLIR LES HEURES TRAVAILLEES ET CHOMEES     </vt:lpstr>
      <vt:lpstr>Etape 4 REMPLIR LES HEURES TRAVAILLEES ET CHOMEES     </vt:lpstr>
      <vt:lpstr>Etape 4 REMPLIR LES HEURES TRAVAILLEES ET CHOMEES     </vt:lpstr>
      <vt:lpstr>Etape 4 REMPLIR LES HEURES TRAVAILLEES ET CHOMEES     </vt:lpstr>
      <vt:lpstr>Etape 4 REMPLIR LES HEURES TRAVAILLEES ET CHOMEES     </vt:lpstr>
      <vt:lpstr>Etape 5 VERIFICATION DES MONTANTS ET ENVOI A L’UD     </vt:lpstr>
      <vt:lpstr>Etape 5 VERIFICATION DES MONTANTS ET ENVOI A L’UD     </vt:lpstr>
      <vt:lpstr>Etape 5 VERIFICATION DES MONTANTS ET ENVOI A L’UD     </vt:lpstr>
      <vt:lpstr>ETAPE 6 INSTRUCTION DE LA DEMANDE ET INDEMNISATION      </vt:lpstr>
      <vt:lpstr>ETAPE 6 INSTRUCTION DE LA DEMANDE ET INDEMNISATION      </vt:lpstr>
      <vt:lpstr>Annexe Base documentaire      </vt:lpstr>
      <vt:lpstr>Annexe Base documentaire      </vt:lpstr>
      <vt:lpstr>Annexe Base documentaire      </vt:lpstr>
      <vt:lpstr>Annexe Base documentaire      </vt:lpstr>
      <vt:lpstr>Annexe Espace documentaire      </vt:lpstr>
      <vt:lpstr>Annexe Espace documentaire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Demande indemnisation activité partielle</dc:title>
  <dc:creator>Sylvia MATHIEU</dc:creator>
  <cp:lastModifiedBy>Thierry GERAUX</cp:lastModifiedBy>
  <cp:revision>2</cp:revision>
  <dcterms:created xsi:type="dcterms:W3CDTF">2020-04-27T07:36:10Z</dcterms:created>
  <dcterms:modified xsi:type="dcterms:W3CDTF">2020-04-30T16:20:19Z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0x01010082513E155651BC46BC8248F48A0CD046</vt:lpwstr>
  </property>
</Properties>
</file>