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7" r:id="rId5"/>
    <p:sldId id="278" r:id="rId6"/>
    <p:sldId id="276" r:id="rId7"/>
    <p:sldId id="258" r:id="rId8"/>
    <p:sldId id="300" r:id="rId9"/>
    <p:sldId id="259" r:id="rId10"/>
    <p:sldId id="260" r:id="rId11"/>
    <p:sldId id="261" r:id="rId12"/>
    <p:sldId id="262" r:id="rId13"/>
    <p:sldId id="264" r:id="rId14"/>
    <p:sldId id="265" r:id="rId15"/>
    <p:sldId id="280" r:id="rId16"/>
    <p:sldId id="273" r:id="rId17"/>
    <p:sldId id="266" r:id="rId18"/>
    <p:sldId id="268" r:id="rId19"/>
    <p:sldId id="269" r:id="rId20"/>
    <p:sldId id="267" r:id="rId21"/>
    <p:sldId id="270" r:id="rId22"/>
    <p:sldId id="271" r:id="rId23"/>
    <p:sldId id="282" r:id="rId24"/>
    <p:sldId id="284" r:id="rId25"/>
    <p:sldId id="283" r:id="rId26"/>
    <p:sldId id="274" r:id="rId27"/>
    <p:sldId id="286" r:id="rId28"/>
    <p:sldId id="287" r:id="rId29"/>
    <p:sldId id="291" r:id="rId30"/>
    <p:sldId id="288" r:id="rId31"/>
    <p:sldId id="289" r:id="rId32"/>
    <p:sldId id="297" r:id="rId33"/>
    <p:sldId id="293" r:id="rId34"/>
    <p:sldId id="294" r:id="rId35"/>
    <p:sldId id="296" r:id="rId36"/>
    <p:sldId id="302" r:id="rId37"/>
    <p:sldId id="301" r:id="rId38"/>
    <p:sldId id="303" r:id="rId39"/>
    <p:sldId id="304" r:id="rId40"/>
    <p:sldId id="305" r:id="rId41"/>
    <p:sldId id="313" r:id="rId42"/>
    <p:sldId id="314" r:id="rId43"/>
    <p:sldId id="292" r:id="rId44"/>
    <p:sldId id="299" r:id="rId45"/>
    <p:sldId id="307" r:id="rId46"/>
    <p:sldId id="308" r:id="rId47"/>
    <p:sldId id="315" r:id="rId48"/>
    <p:sldId id="306" r:id="rId49"/>
    <p:sldId id="309" r:id="rId50"/>
    <p:sldId id="310" r:id="rId51"/>
    <p:sldId id="312"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8FAADC"/>
    <a:srgbClr val="F4B183"/>
    <a:srgbClr val="F9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A5E3C-C903-4C4E-907B-F1FC04E58F2D}" v="51" dt="2020-10-27T12:34:23.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6"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A3EE89-4606-4742-9EDB-8CCA885B48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65B032A-2D23-456D-85CF-EC4CECA10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89BD98-7E9E-4ED3-A7E8-514FA791049B}"/>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20FA0605-4FAB-47FD-8C66-83465DFCC0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2CE64B-D734-4C01-8EAD-43841F97400B}"/>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265469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BE9D1-00E9-4AE7-9A1C-7901F794AF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934FD1-0681-4DB1-8871-D695457AE3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698B09-A80D-4684-BF10-C9AAD281CF22}"/>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55CE1B48-AD8A-43DE-A3C1-17F20B251A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D95658-E0E6-4DC6-BF4B-B15A43CD3A23}"/>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09578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16D9CAF-F31E-44EF-962C-437156E72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A4E3403-2617-4956-84D5-B0D1D233A55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61E9C4-A9C6-4942-8515-3F7AE6701E6D}"/>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C59BF0A3-B5F7-4E0A-9F07-867E76676B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CE3ADD-F6FC-47C5-BB05-96B7702B967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49256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FD312-963C-4F3C-A68A-26510907B1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ACAF2B-7180-4FA7-85FA-36E38165199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55005B-1370-439C-A49D-371897C89903}"/>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79E01589-5B9C-422A-A05A-AEA396CAF1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05141E-3D5D-4A82-BDD5-3C76962483B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1611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70019-0032-49F7-81A4-83A0C2EC562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91024A2-6787-48DE-BF1C-D425097DD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7645F5-6B41-4ACD-A61F-1AA73554812F}"/>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25D45C74-6BB2-4AF7-A519-8F7A9FD08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88897B-B7CB-4C31-A8A1-FBA3E3C81557}"/>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31079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E3D7E-8512-4D6B-BE59-E25E0706B7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E34AD-8315-438F-A0E5-ED9302B659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4967AD8-C4CF-4513-890A-2C55A63C0E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C83C08-299A-42B0-9FFF-7B916F04F61B}"/>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6" name="Espace réservé du pied de page 5">
            <a:extLst>
              <a:ext uri="{FF2B5EF4-FFF2-40B4-BE49-F238E27FC236}">
                <a16:creationId xmlns:a16="http://schemas.microsoft.com/office/drawing/2014/main" id="{2EFE3D57-D218-4BAE-9616-6B662FE16A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84D9B8-204F-4B3B-95E5-406F102CEC21}"/>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47597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516FF-AE09-48AE-BF4C-7636D143C86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633FBEE-7489-4153-BD88-B86B33766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743D01-6B58-4BA6-B057-1A0DF7B502B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8975D2-BE3D-4B7C-BF20-8771DB4C6E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36A31A-B20A-423B-8DA5-1A3C4CC667E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BE4A66F-F8BD-42D0-BFBA-1E627539108D}"/>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8" name="Espace réservé du pied de page 7">
            <a:extLst>
              <a:ext uri="{FF2B5EF4-FFF2-40B4-BE49-F238E27FC236}">
                <a16:creationId xmlns:a16="http://schemas.microsoft.com/office/drawing/2014/main" id="{D2BFAD20-AAA7-4F02-B8CB-9136AE66A9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5819689-AD55-47D2-AD1E-290BC9F49179}"/>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9450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81B0F-83C5-4C1E-91B6-8288402083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CC6CA04-B751-474E-ACB0-AB733A239D99}"/>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4" name="Espace réservé du pied de page 3">
            <a:extLst>
              <a:ext uri="{FF2B5EF4-FFF2-40B4-BE49-F238E27FC236}">
                <a16:creationId xmlns:a16="http://schemas.microsoft.com/office/drawing/2014/main" id="{3D932DE4-4ADD-40EC-8FF7-B7AB1F87D8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7E37587-156E-4396-9669-1FB54BFD0E0E}"/>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9816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18491D-ADAA-4A39-BA4B-6F9286BA2937}"/>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3" name="Espace réservé du pied de page 2">
            <a:extLst>
              <a:ext uri="{FF2B5EF4-FFF2-40B4-BE49-F238E27FC236}">
                <a16:creationId xmlns:a16="http://schemas.microsoft.com/office/drawing/2014/main" id="{102F224C-6383-4B98-88D8-0D3FB1A2AC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5DC1EB3-1097-4BF4-9B72-3A5ADC94652F}"/>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73628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4E20A-82F1-449D-BC3F-7AF3701DC5F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6697B2-47A0-4981-A3BB-EFD7BA1EA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A921440-A000-46D2-9D99-5E6205205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0296FC-A575-4AB5-B0FE-EF1BBD157C0B}"/>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6" name="Espace réservé du pied de page 5">
            <a:extLst>
              <a:ext uri="{FF2B5EF4-FFF2-40B4-BE49-F238E27FC236}">
                <a16:creationId xmlns:a16="http://schemas.microsoft.com/office/drawing/2014/main" id="{8421B8E0-29E1-44A4-85C6-F7961FD89C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354D3E-5ED9-4DBA-BC42-3C2CAC052394}"/>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64352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F8E20-1EA1-4D80-A20F-2FE07EFBB6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D244F6-9AAA-47FD-8094-4DAF4609A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B44F7B9-56DC-4049-BB66-2DBDC1C55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643207-FFC7-4DFF-BEDC-4D399ED9E319}"/>
              </a:ext>
            </a:extLst>
          </p:cNvPr>
          <p:cNvSpPr>
            <a:spLocks noGrp="1"/>
          </p:cNvSpPr>
          <p:nvPr>
            <p:ph type="dt" sz="half" idx="10"/>
          </p:nvPr>
        </p:nvSpPr>
        <p:spPr/>
        <p:txBody>
          <a:bodyPr/>
          <a:lstStyle/>
          <a:p>
            <a:fld id="{5D331197-AEDD-4D7A-B759-3F3CDFAC7429}" type="datetimeFigureOut">
              <a:rPr lang="fr-FR" smtClean="0"/>
              <a:t>03/03/2022</a:t>
            </a:fld>
            <a:endParaRPr lang="fr-FR"/>
          </a:p>
        </p:txBody>
      </p:sp>
      <p:sp>
        <p:nvSpPr>
          <p:cNvPr id="6" name="Espace réservé du pied de page 5">
            <a:extLst>
              <a:ext uri="{FF2B5EF4-FFF2-40B4-BE49-F238E27FC236}">
                <a16:creationId xmlns:a16="http://schemas.microsoft.com/office/drawing/2014/main" id="{F287623F-0EE5-4D79-9150-056D47A71F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30ECB1-BC01-4051-AA2B-873BBF3B584D}"/>
              </a:ext>
            </a:extLst>
          </p:cNvPr>
          <p:cNvSpPr>
            <a:spLocks noGrp="1"/>
          </p:cNvSpPr>
          <p:nvPr>
            <p:ph type="sldNum" sz="quarter" idx="12"/>
          </p:nvPr>
        </p:nvSpPr>
        <p:spPr/>
        <p:txBody>
          <a:bodyPr/>
          <a:lstStyle/>
          <a:p>
            <a:fld id="{275C28D3-CCB4-4458-A1D6-79FE8B62F467}" type="slidenum">
              <a:rPr lang="fr-FR" smtClean="0"/>
              <a:t>‹N°›</a:t>
            </a:fld>
            <a:endParaRPr lang="fr-FR"/>
          </a:p>
        </p:txBody>
      </p:sp>
    </p:spTree>
    <p:extLst>
      <p:ext uri="{BB962C8B-B14F-4D97-AF65-F5344CB8AC3E}">
        <p14:creationId xmlns:p14="http://schemas.microsoft.com/office/powerpoint/2010/main" val="174632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1C1C13C-D653-4A48-B4A3-838272099A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635D270-C3E4-43CB-AFEB-EE69CCC39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60B8AD-DE07-4DC1-A91D-4024A21F1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31197-AEDD-4D7A-B759-3F3CDFAC7429}" type="datetimeFigureOut">
              <a:rPr lang="fr-FR" smtClean="0"/>
              <a:t>03/03/2022</a:t>
            </a:fld>
            <a:endParaRPr lang="fr-FR"/>
          </a:p>
        </p:txBody>
      </p:sp>
      <p:sp>
        <p:nvSpPr>
          <p:cNvPr id="5" name="Espace réservé du pied de page 4">
            <a:extLst>
              <a:ext uri="{FF2B5EF4-FFF2-40B4-BE49-F238E27FC236}">
                <a16:creationId xmlns:a16="http://schemas.microsoft.com/office/drawing/2014/main" id="{79F8EC84-83E0-4C02-A2C6-F034CA16E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420E85E-9B8D-4227-95F5-12C68F340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28D3-CCB4-4458-A1D6-79FE8B62F467}" type="slidenum">
              <a:rPr lang="fr-FR" smtClean="0"/>
              <a:t>‹N°›</a:t>
            </a:fld>
            <a:endParaRPr lang="fr-FR"/>
          </a:p>
        </p:txBody>
      </p:sp>
    </p:spTree>
    <p:extLst>
      <p:ext uri="{BB962C8B-B14F-4D97-AF65-F5344CB8AC3E}">
        <p14:creationId xmlns:p14="http://schemas.microsoft.com/office/powerpoint/2010/main" val="262002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40.xml"/><Relationship Id="rId7" Type="http://schemas.openxmlformats.org/officeDocument/2006/relationships/slide" Target="slide3.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2.xml"/><Relationship Id="rId4" Type="http://schemas.openxmlformats.org/officeDocument/2006/relationships/slide" Target="slide26.xml"/><Relationship Id="rId9" Type="http://schemas.openxmlformats.org/officeDocument/2006/relationships/slide" Target="slide4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a:extLst>
              <a:ext uri="{FF2B5EF4-FFF2-40B4-BE49-F238E27FC236}">
                <a16:creationId xmlns:a16="http://schemas.microsoft.com/office/drawing/2014/main" id="{3C385079-BB5A-4656-9005-086C9339CF78}"/>
              </a:ext>
            </a:extLst>
          </p:cNvPr>
          <p:cNvGrpSpPr/>
          <p:nvPr/>
        </p:nvGrpSpPr>
        <p:grpSpPr>
          <a:xfrm>
            <a:off x="838198" y="2190085"/>
            <a:ext cx="10515599" cy="2769913"/>
            <a:chOff x="738667" y="2937164"/>
            <a:chExt cx="9186242" cy="2284237"/>
          </a:xfrm>
        </p:grpSpPr>
        <p:cxnSp>
          <p:nvCxnSpPr>
            <p:cNvPr id="47" name="Connecteur droit 46">
              <a:extLst>
                <a:ext uri="{FF2B5EF4-FFF2-40B4-BE49-F238E27FC236}">
                  <a16:creationId xmlns:a16="http://schemas.microsoft.com/office/drawing/2014/main" id="{A4308A0D-037B-49F8-813D-641605D1DE3D}"/>
                </a:ext>
              </a:extLst>
            </p:cNvPr>
            <p:cNvCxnSpPr>
              <a:cxnSpLocks/>
            </p:cNvCxnSpPr>
            <p:nvPr/>
          </p:nvCxnSpPr>
          <p:spPr>
            <a:xfrm>
              <a:off x="6811506" y="2937164"/>
              <a:ext cx="12486"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A0D6440-5F06-4BEA-A600-4494CB264D18}"/>
                </a:ext>
              </a:extLst>
            </p:cNvPr>
            <p:cNvCxnSpPr>
              <a:cxnSpLocks/>
            </p:cNvCxnSpPr>
            <p:nvPr/>
          </p:nvCxnSpPr>
          <p:spPr>
            <a:xfrm>
              <a:off x="3613265" y="2937164"/>
              <a:ext cx="0" cy="2105891"/>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 coins arrondis 4">
              <a:hlinkClick r:id="rId2" action="ppaction://hlinksldjump"/>
              <a:extLst>
                <a:ext uri="{FF2B5EF4-FFF2-40B4-BE49-F238E27FC236}">
                  <a16:creationId xmlns:a16="http://schemas.microsoft.com/office/drawing/2014/main" id="{0B38A185-A54F-4205-AEC6-44C0FE6C4A3E}"/>
                </a:ext>
              </a:extLst>
            </p:cNvPr>
            <p:cNvSpPr/>
            <p:nvPr/>
          </p:nvSpPr>
          <p:spPr>
            <a:xfrm>
              <a:off x="7140734" y="4393013"/>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3" name="Rectangle : coins arrondis 2">
              <a:hlinkClick r:id="rId3" action="ppaction://hlinksldjump"/>
              <a:extLst>
                <a:ext uri="{FF2B5EF4-FFF2-40B4-BE49-F238E27FC236}">
                  <a16:creationId xmlns:a16="http://schemas.microsoft.com/office/drawing/2014/main" id="{09A65E9D-C890-4E47-BF5C-B9448C5F81B2}"/>
                </a:ext>
              </a:extLst>
            </p:cNvPr>
            <p:cNvSpPr/>
            <p:nvPr/>
          </p:nvSpPr>
          <p:spPr>
            <a:xfrm>
              <a:off x="8780507" y="3918306"/>
              <a:ext cx="1144402" cy="1052706"/>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9" name="Flèche : droite 8">
              <a:extLst>
                <a:ext uri="{FF2B5EF4-FFF2-40B4-BE49-F238E27FC236}">
                  <a16:creationId xmlns:a16="http://schemas.microsoft.com/office/drawing/2014/main" id="{7BCD52BA-7462-45A2-9423-828C28348EAF}"/>
                </a:ext>
              </a:extLst>
            </p:cNvPr>
            <p:cNvSpPr/>
            <p:nvPr/>
          </p:nvSpPr>
          <p:spPr>
            <a:xfrm>
              <a:off x="6711155" y="4223106"/>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hlinkClick r:id="rId4" action="ppaction://hlinksldjump"/>
              <a:extLst>
                <a:ext uri="{FF2B5EF4-FFF2-40B4-BE49-F238E27FC236}">
                  <a16:creationId xmlns:a16="http://schemas.microsoft.com/office/drawing/2014/main" id="{3348A3D4-EFA4-4FD3-A880-12DBD4B7606F}"/>
                </a:ext>
              </a:extLst>
            </p:cNvPr>
            <p:cNvSpPr/>
            <p:nvPr/>
          </p:nvSpPr>
          <p:spPr>
            <a:xfrm>
              <a:off x="5438825" y="3924169"/>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3" name="Flèche : droite 12">
              <a:extLst>
                <a:ext uri="{FF2B5EF4-FFF2-40B4-BE49-F238E27FC236}">
                  <a16:creationId xmlns:a16="http://schemas.microsoft.com/office/drawing/2014/main" id="{0937A376-F60A-414D-B75D-3043BAE9F8D1}"/>
                </a:ext>
              </a:extLst>
            </p:cNvPr>
            <p:cNvSpPr/>
            <p:nvPr/>
          </p:nvSpPr>
          <p:spPr>
            <a:xfrm>
              <a:off x="5118721" y="4223106"/>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hlinkClick r:id="rId5" action="ppaction://hlinksldjump"/>
              <a:extLst>
                <a:ext uri="{FF2B5EF4-FFF2-40B4-BE49-F238E27FC236}">
                  <a16:creationId xmlns:a16="http://schemas.microsoft.com/office/drawing/2014/main" id="{68BE0B6D-E8D9-4480-8575-3C7D1C139AFB}"/>
                </a:ext>
              </a:extLst>
            </p:cNvPr>
            <p:cNvSpPr/>
            <p:nvPr/>
          </p:nvSpPr>
          <p:spPr>
            <a:xfrm>
              <a:off x="3850904" y="3918306"/>
              <a:ext cx="1144402" cy="1052706"/>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Flèche : droite 16">
              <a:extLst>
                <a:ext uri="{FF2B5EF4-FFF2-40B4-BE49-F238E27FC236}">
                  <a16:creationId xmlns:a16="http://schemas.microsoft.com/office/drawing/2014/main" id="{086EC7C0-B972-4D8E-A375-870459424F7D}"/>
                </a:ext>
              </a:extLst>
            </p:cNvPr>
            <p:cNvSpPr/>
            <p:nvPr/>
          </p:nvSpPr>
          <p:spPr>
            <a:xfrm>
              <a:off x="3540589" y="4217243"/>
              <a:ext cx="225674" cy="316523"/>
            </a:xfrm>
            <a:prstGeom prst="rightArrow">
              <a:avLst>
                <a:gd name="adj1" fmla="val 50000"/>
                <a:gd name="adj2" fmla="val 424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hlinkClick r:id="rId6" action="ppaction://hlinksldjump"/>
              <a:extLst>
                <a:ext uri="{FF2B5EF4-FFF2-40B4-BE49-F238E27FC236}">
                  <a16:creationId xmlns:a16="http://schemas.microsoft.com/office/drawing/2014/main" id="{53269978-D187-4DD3-B3BB-DEA045DE5EB3}"/>
                </a:ext>
              </a:extLst>
            </p:cNvPr>
            <p:cNvSpPr/>
            <p:nvPr/>
          </p:nvSpPr>
          <p:spPr>
            <a:xfrm>
              <a:off x="2311473"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Flèche : droite 20">
              <a:extLst>
                <a:ext uri="{FF2B5EF4-FFF2-40B4-BE49-F238E27FC236}">
                  <a16:creationId xmlns:a16="http://schemas.microsoft.com/office/drawing/2014/main" id="{413C1051-6E00-4A99-A10C-6F485E5F9970}"/>
                </a:ext>
              </a:extLst>
            </p:cNvPr>
            <p:cNvSpPr/>
            <p:nvPr/>
          </p:nvSpPr>
          <p:spPr>
            <a:xfrm>
              <a:off x="1991369" y="4217243"/>
              <a:ext cx="225674" cy="316523"/>
            </a:xfrm>
            <a:prstGeom prst="rightArrow">
              <a:avLst>
                <a:gd name="adj1" fmla="val 50000"/>
                <a:gd name="adj2" fmla="val 4244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hlinkClick r:id="rId7" action="ppaction://hlinksldjump"/>
              <a:extLst>
                <a:ext uri="{FF2B5EF4-FFF2-40B4-BE49-F238E27FC236}">
                  <a16:creationId xmlns:a16="http://schemas.microsoft.com/office/drawing/2014/main" id="{4D8A9C4D-B3D0-44DF-8230-5A1FDEE14BD2}"/>
                </a:ext>
              </a:extLst>
            </p:cNvPr>
            <p:cNvSpPr/>
            <p:nvPr/>
          </p:nvSpPr>
          <p:spPr>
            <a:xfrm>
              <a:off x="738667" y="3918306"/>
              <a:ext cx="1144402" cy="1052706"/>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annuel multi-salarié</a:t>
              </a:r>
            </a:p>
          </p:txBody>
        </p:sp>
        <p:sp>
          <p:nvSpPr>
            <p:cNvPr id="31" name="Rectangle : coins arrondis 30">
              <a:hlinkClick r:id="rId8" action="ppaction://hlinksldjump"/>
              <a:extLst>
                <a:ext uri="{FF2B5EF4-FFF2-40B4-BE49-F238E27FC236}">
                  <a16:creationId xmlns:a16="http://schemas.microsoft.com/office/drawing/2014/main" id="{2484B17B-8595-4514-9AE9-C64B29902E4E}"/>
                </a:ext>
              </a:extLst>
            </p:cNvPr>
            <p:cNvSpPr/>
            <p:nvPr/>
          </p:nvSpPr>
          <p:spPr>
            <a:xfrm>
              <a:off x="7129801" y="3537264"/>
              <a:ext cx="1144402" cy="828388"/>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absence (hors maladie)</a:t>
              </a:r>
            </a:p>
          </p:txBody>
        </p:sp>
        <p:sp>
          <p:nvSpPr>
            <p:cNvPr id="33" name="Flèche : droite 32">
              <a:extLst>
                <a:ext uri="{FF2B5EF4-FFF2-40B4-BE49-F238E27FC236}">
                  <a16:creationId xmlns:a16="http://schemas.microsoft.com/office/drawing/2014/main" id="{DE1420D2-CC8F-4663-B370-A63E5040F604}"/>
                </a:ext>
              </a:extLst>
            </p:cNvPr>
            <p:cNvSpPr/>
            <p:nvPr/>
          </p:nvSpPr>
          <p:spPr>
            <a:xfrm>
              <a:off x="8422213" y="4217243"/>
              <a:ext cx="225674" cy="316523"/>
            </a:xfrm>
            <a:prstGeom prst="rightArrow">
              <a:avLst>
                <a:gd name="adj1" fmla="val 50000"/>
                <a:gd name="adj2" fmla="val 424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D5139F3F-C6F1-4C83-A910-2D52850A44FB}"/>
                </a:ext>
              </a:extLst>
            </p:cNvPr>
            <p:cNvSpPr txBox="1"/>
            <p:nvPr/>
          </p:nvSpPr>
          <p:spPr>
            <a:xfrm>
              <a:off x="860168" y="3095497"/>
              <a:ext cx="2554146" cy="279192"/>
            </a:xfrm>
            <a:prstGeom prst="rect">
              <a:avLst/>
            </a:prstGeom>
            <a:noFill/>
          </p:spPr>
          <p:txBody>
            <a:bodyPr wrap="square" rtlCol="0">
              <a:spAutoFit/>
            </a:bodyPr>
            <a:lstStyle/>
            <a:p>
              <a:pPr algn="ctr"/>
              <a:r>
                <a:rPr lang="fr-FR" sz="1600" dirty="0">
                  <a:solidFill>
                    <a:srgbClr val="FF0000"/>
                  </a:solidFill>
                </a:rPr>
                <a:t>Paramétrage multi-salariés</a:t>
              </a:r>
            </a:p>
          </p:txBody>
        </p:sp>
        <p:sp>
          <p:nvSpPr>
            <p:cNvPr id="40" name="ZoneTexte 39">
              <a:extLst>
                <a:ext uri="{FF2B5EF4-FFF2-40B4-BE49-F238E27FC236}">
                  <a16:creationId xmlns:a16="http://schemas.microsoft.com/office/drawing/2014/main" id="{9C6043F6-2EB0-4F6C-8AFC-A537DAF48E16}"/>
                </a:ext>
              </a:extLst>
            </p:cNvPr>
            <p:cNvSpPr txBox="1"/>
            <p:nvPr/>
          </p:nvSpPr>
          <p:spPr>
            <a:xfrm>
              <a:off x="3954485" y="2937165"/>
              <a:ext cx="2554146" cy="584775"/>
            </a:xfrm>
            <a:prstGeom prst="rect">
              <a:avLst/>
            </a:prstGeom>
            <a:noFill/>
          </p:spPr>
          <p:txBody>
            <a:bodyPr wrap="square" rtlCol="0">
              <a:spAutoFit/>
            </a:bodyPr>
            <a:lstStyle/>
            <a:p>
              <a:pPr algn="ctr"/>
              <a:r>
                <a:rPr lang="fr-FR" sz="1600" dirty="0">
                  <a:solidFill>
                    <a:srgbClr val="FF0000"/>
                  </a:solidFill>
                </a:rPr>
                <a:t>Planification individuelle du temps de travail</a:t>
              </a:r>
            </a:p>
          </p:txBody>
        </p:sp>
        <p:sp>
          <p:nvSpPr>
            <p:cNvPr id="42" name="ZoneTexte 41">
              <a:extLst>
                <a:ext uri="{FF2B5EF4-FFF2-40B4-BE49-F238E27FC236}">
                  <a16:creationId xmlns:a16="http://schemas.microsoft.com/office/drawing/2014/main" id="{3143B5D2-21A3-4620-B3D3-1C5F3B7B4687}"/>
                </a:ext>
              </a:extLst>
            </p:cNvPr>
            <p:cNvSpPr txBox="1"/>
            <p:nvPr/>
          </p:nvSpPr>
          <p:spPr>
            <a:xfrm>
              <a:off x="7126867" y="2942706"/>
              <a:ext cx="2554146" cy="584775"/>
            </a:xfrm>
            <a:prstGeom prst="rect">
              <a:avLst/>
            </a:prstGeom>
            <a:noFill/>
          </p:spPr>
          <p:txBody>
            <a:bodyPr wrap="square" rtlCol="0">
              <a:spAutoFit/>
            </a:bodyPr>
            <a:lstStyle/>
            <a:p>
              <a:pPr algn="ctr"/>
              <a:r>
                <a:rPr lang="fr-FR" sz="1600" dirty="0">
                  <a:solidFill>
                    <a:srgbClr val="FF0000"/>
                  </a:solidFill>
                </a:rPr>
                <a:t>Suivi du temps de travail et traitement des absences</a:t>
              </a:r>
            </a:p>
          </p:txBody>
        </p:sp>
      </p:grpSp>
      <p:sp>
        <p:nvSpPr>
          <p:cNvPr id="22" name="Rectangle : coins arrondis 21">
            <a:hlinkClick r:id="rId9" action="ppaction://hlinksldjump"/>
            <a:extLst>
              <a:ext uri="{FF2B5EF4-FFF2-40B4-BE49-F238E27FC236}">
                <a16:creationId xmlns:a16="http://schemas.microsoft.com/office/drawing/2014/main" id="{4BDE2468-2612-49DB-8A2F-2CB767028C66}"/>
              </a:ext>
            </a:extLst>
          </p:cNvPr>
          <p:cNvSpPr/>
          <p:nvPr/>
        </p:nvSpPr>
        <p:spPr>
          <a:xfrm>
            <a:off x="4128783" y="5355403"/>
            <a:ext cx="722501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4" name="Ellipse 3">
            <a:extLst>
              <a:ext uri="{FF2B5EF4-FFF2-40B4-BE49-F238E27FC236}">
                <a16:creationId xmlns:a16="http://schemas.microsoft.com/office/drawing/2014/main" id="{248E105E-3D9F-4D85-A243-3E72CE110F57}"/>
              </a:ext>
            </a:extLst>
          </p:cNvPr>
          <p:cNvSpPr/>
          <p:nvPr/>
        </p:nvSpPr>
        <p:spPr>
          <a:xfrm>
            <a:off x="635755"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a:t>
            </a:r>
            <a:endParaRPr lang="fr-FR" sz="900" dirty="0">
              <a:solidFill>
                <a:schemeClr val="tx1"/>
              </a:solidFill>
            </a:endParaRPr>
          </a:p>
        </p:txBody>
      </p:sp>
      <p:sp>
        <p:nvSpPr>
          <p:cNvPr id="24" name="Ellipse 23">
            <a:extLst>
              <a:ext uri="{FF2B5EF4-FFF2-40B4-BE49-F238E27FC236}">
                <a16:creationId xmlns:a16="http://schemas.microsoft.com/office/drawing/2014/main" id="{F330D124-BAB5-4AE3-B394-B802DCEC5CC7}"/>
              </a:ext>
            </a:extLst>
          </p:cNvPr>
          <p:cNvSpPr/>
          <p:nvPr/>
        </p:nvSpPr>
        <p:spPr>
          <a:xfrm>
            <a:off x="2443184"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12</a:t>
            </a:r>
            <a:endParaRPr lang="fr-FR" sz="900" dirty="0">
              <a:solidFill>
                <a:schemeClr val="tx1"/>
              </a:solidFill>
            </a:endParaRPr>
          </a:p>
        </p:txBody>
      </p:sp>
      <p:sp>
        <p:nvSpPr>
          <p:cNvPr id="25" name="Ellipse 24">
            <a:extLst>
              <a:ext uri="{FF2B5EF4-FFF2-40B4-BE49-F238E27FC236}">
                <a16:creationId xmlns:a16="http://schemas.microsoft.com/office/drawing/2014/main" id="{A1E1B231-71F7-427C-8B0B-5036350655E2}"/>
              </a:ext>
            </a:extLst>
          </p:cNvPr>
          <p:cNvSpPr/>
          <p:nvPr/>
        </p:nvSpPr>
        <p:spPr>
          <a:xfrm>
            <a:off x="4239827"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22</a:t>
            </a:r>
            <a:endParaRPr lang="fr-FR" sz="900" dirty="0">
              <a:solidFill>
                <a:schemeClr val="tx1"/>
              </a:solidFill>
            </a:endParaRPr>
          </a:p>
        </p:txBody>
      </p:sp>
      <p:sp>
        <p:nvSpPr>
          <p:cNvPr id="26" name="Ellipse 25">
            <a:extLst>
              <a:ext uri="{FF2B5EF4-FFF2-40B4-BE49-F238E27FC236}">
                <a16:creationId xmlns:a16="http://schemas.microsoft.com/office/drawing/2014/main" id="{B674B4EB-E014-47C4-9953-131545A3B432}"/>
              </a:ext>
            </a:extLst>
          </p:cNvPr>
          <p:cNvSpPr/>
          <p:nvPr/>
        </p:nvSpPr>
        <p:spPr>
          <a:xfrm>
            <a:off x="6054526" y="442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26</a:t>
            </a:r>
            <a:endParaRPr lang="fr-FR" sz="900" dirty="0">
              <a:solidFill>
                <a:schemeClr val="tx1"/>
              </a:solidFill>
            </a:endParaRPr>
          </a:p>
        </p:txBody>
      </p:sp>
      <p:sp>
        <p:nvSpPr>
          <p:cNvPr id="27" name="Ellipse 26">
            <a:extLst>
              <a:ext uri="{FF2B5EF4-FFF2-40B4-BE49-F238E27FC236}">
                <a16:creationId xmlns:a16="http://schemas.microsoft.com/office/drawing/2014/main" id="{66FF5047-3BF3-4FF5-B82D-F704175E8794}"/>
              </a:ext>
            </a:extLst>
          </p:cNvPr>
          <p:cNvSpPr/>
          <p:nvPr/>
        </p:nvSpPr>
        <p:spPr>
          <a:xfrm>
            <a:off x="8031882" y="474629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33</a:t>
            </a:r>
            <a:endParaRPr lang="fr-FR" sz="900" dirty="0">
              <a:solidFill>
                <a:schemeClr val="tx1"/>
              </a:solidFill>
            </a:endParaRPr>
          </a:p>
        </p:txBody>
      </p:sp>
      <p:sp>
        <p:nvSpPr>
          <p:cNvPr id="28" name="Ellipse 27">
            <a:extLst>
              <a:ext uri="{FF2B5EF4-FFF2-40B4-BE49-F238E27FC236}">
                <a16:creationId xmlns:a16="http://schemas.microsoft.com/office/drawing/2014/main" id="{FA98E02F-35B8-4976-B0F8-1F47964C59A9}"/>
              </a:ext>
            </a:extLst>
          </p:cNvPr>
          <p:cNvSpPr/>
          <p:nvPr/>
        </p:nvSpPr>
        <p:spPr>
          <a:xfrm>
            <a:off x="7984837" y="365591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29</a:t>
            </a:r>
            <a:endParaRPr lang="fr-FR" sz="900" dirty="0">
              <a:solidFill>
                <a:schemeClr val="tx1"/>
              </a:solidFill>
            </a:endParaRPr>
          </a:p>
        </p:txBody>
      </p:sp>
      <p:sp>
        <p:nvSpPr>
          <p:cNvPr id="29" name="Ellipse 28">
            <a:extLst>
              <a:ext uri="{FF2B5EF4-FFF2-40B4-BE49-F238E27FC236}">
                <a16:creationId xmlns:a16="http://schemas.microsoft.com/office/drawing/2014/main" id="{CF66646A-B0B9-49D0-8966-96697E8C92BC}"/>
              </a:ext>
            </a:extLst>
          </p:cNvPr>
          <p:cNvSpPr/>
          <p:nvPr/>
        </p:nvSpPr>
        <p:spPr>
          <a:xfrm>
            <a:off x="9895247" y="4429484"/>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40</a:t>
            </a:r>
            <a:endParaRPr lang="fr-FR" sz="900" dirty="0">
              <a:solidFill>
                <a:schemeClr val="tx1"/>
              </a:solidFill>
            </a:endParaRPr>
          </a:p>
        </p:txBody>
      </p:sp>
      <p:sp>
        <p:nvSpPr>
          <p:cNvPr id="30" name="Ellipse 29">
            <a:extLst>
              <a:ext uri="{FF2B5EF4-FFF2-40B4-BE49-F238E27FC236}">
                <a16:creationId xmlns:a16="http://schemas.microsoft.com/office/drawing/2014/main" id="{E8E088AD-E58C-44B4-B341-99AB64382BD9}"/>
              </a:ext>
            </a:extLst>
          </p:cNvPr>
          <p:cNvSpPr/>
          <p:nvPr/>
        </p:nvSpPr>
        <p:spPr>
          <a:xfrm>
            <a:off x="4123055" y="5592742"/>
            <a:ext cx="396328" cy="3293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dirty="0">
                <a:solidFill>
                  <a:schemeClr val="tx1"/>
                </a:solidFill>
              </a:rPr>
              <a:t>Diapo </a:t>
            </a:r>
            <a:r>
              <a:rPr lang="fr-FR" sz="1200" dirty="0">
                <a:solidFill>
                  <a:schemeClr val="tx1"/>
                </a:solidFill>
              </a:rPr>
              <a:t>46</a:t>
            </a:r>
            <a:endParaRPr lang="fr-FR" sz="900" dirty="0">
              <a:solidFill>
                <a:schemeClr val="tx1"/>
              </a:solidFill>
            </a:endParaRPr>
          </a:p>
        </p:txBody>
      </p:sp>
      <p:sp>
        <p:nvSpPr>
          <p:cNvPr id="34" name="Titre 1">
            <a:extLst>
              <a:ext uri="{FF2B5EF4-FFF2-40B4-BE49-F238E27FC236}">
                <a16:creationId xmlns:a16="http://schemas.microsoft.com/office/drawing/2014/main" id="{D587AA83-59B2-4076-B877-26DE3BDCB07B}"/>
              </a:ext>
            </a:extLst>
          </p:cNvPr>
          <p:cNvSpPr txBox="1">
            <a:spLocks/>
          </p:cNvSpPr>
          <p:nvPr/>
        </p:nvSpPr>
        <p:spPr>
          <a:xfrm>
            <a:off x="838200" y="19633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Le bloc de fonctionnalités ISI RH</a:t>
            </a:r>
            <a:br>
              <a:rPr lang="fr-FR"/>
            </a:br>
            <a:r>
              <a:rPr lang="fr-FR"/>
              <a:t>« Temps de travail et traitement des absences»</a:t>
            </a:r>
            <a:endParaRPr lang="fr-FR" dirty="0"/>
          </a:p>
        </p:txBody>
      </p:sp>
    </p:spTree>
    <p:extLst>
      <p:ext uri="{BB962C8B-B14F-4D97-AF65-F5344CB8AC3E}">
        <p14:creationId xmlns:p14="http://schemas.microsoft.com/office/powerpoint/2010/main" val="3419378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BF2B91-9489-43DE-A2E6-D431C42F7A8C}"/>
              </a:ext>
            </a:extLst>
          </p:cNvPr>
          <p:cNvPicPr>
            <a:picLocks noChangeAspect="1"/>
          </p:cNvPicPr>
          <p:nvPr/>
        </p:nvPicPr>
        <p:blipFill>
          <a:blip r:embed="rId2"/>
          <a:stretch>
            <a:fillRect/>
          </a:stretch>
        </p:blipFill>
        <p:spPr>
          <a:xfrm>
            <a:off x="0" y="1388562"/>
            <a:ext cx="5160841" cy="2673591"/>
          </a:xfrm>
          <a:prstGeom prst="rect">
            <a:avLst/>
          </a:prstGeom>
        </p:spPr>
      </p:pic>
      <p:pic>
        <p:nvPicPr>
          <p:cNvPr id="4" name="Image 3">
            <a:extLst>
              <a:ext uri="{FF2B5EF4-FFF2-40B4-BE49-F238E27FC236}">
                <a16:creationId xmlns:a16="http://schemas.microsoft.com/office/drawing/2014/main" id="{2D377788-A56C-4770-A194-CC760506D5C1}"/>
              </a:ext>
            </a:extLst>
          </p:cNvPr>
          <p:cNvPicPr>
            <a:picLocks noChangeAspect="1"/>
          </p:cNvPicPr>
          <p:nvPr/>
        </p:nvPicPr>
        <p:blipFill rotWithShape="1">
          <a:blip r:embed="rId3"/>
          <a:srcRect t="8438"/>
          <a:stretch/>
        </p:blipFill>
        <p:spPr>
          <a:xfrm>
            <a:off x="5227268" y="2793076"/>
            <a:ext cx="6964732" cy="4064924"/>
          </a:xfrm>
          <a:prstGeom prst="rect">
            <a:avLst/>
          </a:prstGeom>
        </p:spPr>
      </p:pic>
      <p:sp>
        <p:nvSpPr>
          <p:cNvPr id="10" name="Ellipse 9">
            <a:extLst>
              <a:ext uri="{FF2B5EF4-FFF2-40B4-BE49-F238E27FC236}">
                <a16:creationId xmlns:a16="http://schemas.microsoft.com/office/drawing/2014/main" id="{AE8F69E2-B0ED-4416-84F8-A4F7CBA5D346}"/>
              </a:ext>
            </a:extLst>
          </p:cNvPr>
          <p:cNvSpPr/>
          <p:nvPr/>
        </p:nvSpPr>
        <p:spPr>
          <a:xfrm>
            <a:off x="2648318" y="2477193"/>
            <a:ext cx="660147"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C134657-EE80-4CC8-9621-70A3A2AB5EBF}"/>
              </a:ext>
            </a:extLst>
          </p:cNvPr>
          <p:cNvSpPr/>
          <p:nvPr/>
        </p:nvSpPr>
        <p:spPr>
          <a:xfrm>
            <a:off x="6763119" y="3374968"/>
            <a:ext cx="2092708" cy="39346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0456243-1714-478A-9509-FBEBC094FF9C}"/>
              </a:ext>
            </a:extLst>
          </p:cNvPr>
          <p:cNvSpPr/>
          <p:nvPr/>
        </p:nvSpPr>
        <p:spPr>
          <a:xfrm>
            <a:off x="7002762" y="1557251"/>
            <a:ext cx="3155392" cy="573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ajouter, supprimer ou modifier les jours fériés.</a:t>
            </a:r>
          </a:p>
        </p:txBody>
      </p:sp>
      <p:cxnSp>
        <p:nvCxnSpPr>
          <p:cNvPr id="18" name="Connecteur droit avec flèche 17">
            <a:extLst>
              <a:ext uri="{FF2B5EF4-FFF2-40B4-BE49-F238E27FC236}">
                <a16:creationId xmlns:a16="http://schemas.microsoft.com/office/drawing/2014/main" id="{92185B32-F404-4737-9CC3-C263ABCEE6E3}"/>
              </a:ext>
            </a:extLst>
          </p:cNvPr>
          <p:cNvCxnSpPr>
            <a:cxnSpLocks/>
            <a:stCxn id="15" idx="2"/>
            <a:endCxn id="14" idx="0"/>
          </p:cNvCxnSpPr>
          <p:nvPr/>
        </p:nvCxnSpPr>
        <p:spPr>
          <a:xfrm flipH="1">
            <a:off x="7809473" y="2131156"/>
            <a:ext cx="770985" cy="12438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083009-6107-4899-A9A8-DE5ED586D747}"/>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4E86FD34-1238-4A28-95B5-EC5A1630993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7" name="ZoneTexte 16">
              <a:extLst>
                <a:ext uri="{FF2B5EF4-FFF2-40B4-BE49-F238E27FC236}">
                  <a16:creationId xmlns:a16="http://schemas.microsoft.com/office/drawing/2014/main" id="{982D5CCB-B295-4FFD-88D5-8298494E2A9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296893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EF47F1-4B67-4B93-B097-B559E2B3AE08}"/>
              </a:ext>
            </a:extLst>
          </p:cNvPr>
          <p:cNvPicPr>
            <a:picLocks noChangeAspect="1"/>
          </p:cNvPicPr>
          <p:nvPr/>
        </p:nvPicPr>
        <p:blipFill rotWithShape="1">
          <a:blip r:embed="rId2"/>
          <a:srcRect t="8616"/>
          <a:stretch/>
        </p:blipFill>
        <p:spPr>
          <a:xfrm>
            <a:off x="5242255" y="2809702"/>
            <a:ext cx="6949745" cy="4048297"/>
          </a:xfrm>
          <a:prstGeom prst="rect">
            <a:avLst/>
          </a:prstGeom>
        </p:spPr>
      </p:pic>
      <p:pic>
        <p:nvPicPr>
          <p:cNvPr id="5" name="Image 4">
            <a:extLst>
              <a:ext uri="{FF2B5EF4-FFF2-40B4-BE49-F238E27FC236}">
                <a16:creationId xmlns:a16="http://schemas.microsoft.com/office/drawing/2014/main" id="{2AAB9655-EA6C-406F-9D19-EA3872ACE897}"/>
              </a:ext>
            </a:extLst>
          </p:cNvPr>
          <p:cNvPicPr>
            <a:picLocks noChangeAspect="1"/>
          </p:cNvPicPr>
          <p:nvPr/>
        </p:nvPicPr>
        <p:blipFill rotWithShape="1">
          <a:blip r:embed="rId3"/>
          <a:srcRect t="8507"/>
          <a:stretch/>
        </p:blipFill>
        <p:spPr>
          <a:xfrm>
            <a:off x="46434" y="1367471"/>
            <a:ext cx="5142807" cy="2999285"/>
          </a:xfrm>
          <a:prstGeom prst="rect">
            <a:avLst/>
          </a:prstGeom>
        </p:spPr>
      </p:pic>
      <p:sp>
        <p:nvSpPr>
          <p:cNvPr id="9" name="Ellipse 8">
            <a:extLst>
              <a:ext uri="{FF2B5EF4-FFF2-40B4-BE49-F238E27FC236}">
                <a16:creationId xmlns:a16="http://schemas.microsoft.com/office/drawing/2014/main" id="{E5C5DE21-49A3-4EEE-B1FA-D72D2921DEF5}"/>
              </a:ext>
            </a:extLst>
          </p:cNvPr>
          <p:cNvSpPr/>
          <p:nvPr/>
        </p:nvSpPr>
        <p:spPr>
          <a:xfrm>
            <a:off x="2958660" y="1875057"/>
            <a:ext cx="754358" cy="306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5A86266D-5E69-494B-B681-7EA85FDA362D}"/>
              </a:ext>
            </a:extLst>
          </p:cNvPr>
          <p:cNvSpPr/>
          <p:nvPr/>
        </p:nvSpPr>
        <p:spPr>
          <a:xfrm>
            <a:off x="387928" y="5158019"/>
            <a:ext cx="4348934" cy="665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le calendrier général pour visualiser le nombre de jours de CP et de jours à 0h par mois.</a:t>
            </a:r>
          </a:p>
        </p:txBody>
      </p:sp>
      <p:cxnSp>
        <p:nvCxnSpPr>
          <p:cNvPr id="11" name="Connecteur droit avec flèche 10">
            <a:extLst>
              <a:ext uri="{FF2B5EF4-FFF2-40B4-BE49-F238E27FC236}">
                <a16:creationId xmlns:a16="http://schemas.microsoft.com/office/drawing/2014/main" id="{68FF948C-6FB2-4D49-9209-97B637C474B9}"/>
              </a:ext>
            </a:extLst>
          </p:cNvPr>
          <p:cNvCxnSpPr>
            <a:cxnSpLocks/>
            <a:stCxn id="10" idx="3"/>
          </p:cNvCxnSpPr>
          <p:nvPr/>
        </p:nvCxnSpPr>
        <p:spPr>
          <a:xfrm>
            <a:off x="4736862" y="5490529"/>
            <a:ext cx="910251" cy="7717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A5A35D36-7B9D-46EA-B7FD-7E678FA5D45A}"/>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32AA0254-A5F7-439D-A30F-8CE432CF626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A00EBE3A-7A24-4DF5-BB07-FBC426BC025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1354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D93EE53-3D03-461D-AA34-E19CE396E6CE}"/>
              </a:ext>
            </a:extLst>
          </p:cNvPr>
          <p:cNvPicPr>
            <a:picLocks noChangeAspect="1"/>
          </p:cNvPicPr>
          <p:nvPr/>
        </p:nvPicPr>
        <p:blipFill>
          <a:blip r:embed="rId2"/>
          <a:stretch>
            <a:fillRect/>
          </a:stretch>
        </p:blipFill>
        <p:spPr>
          <a:xfrm>
            <a:off x="0" y="2569325"/>
            <a:ext cx="12192000" cy="3248891"/>
          </a:xfrm>
          <a:prstGeom prst="rect">
            <a:avLst/>
          </a:prstGeom>
        </p:spPr>
      </p:pic>
      <p:sp>
        <p:nvSpPr>
          <p:cNvPr id="7" name="Ellipse 6">
            <a:extLst>
              <a:ext uri="{FF2B5EF4-FFF2-40B4-BE49-F238E27FC236}">
                <a16:creationId xmlns:a16="http://schemas.microsoft.com/office/drawing/2014/main" id="{89C476C1-D693-4D1F-9202-096F3E470E99}"/>
              </a:ext>
            </a:extLst>
          </p:cNvPr>
          <p:cNvSpPr/>
          <p:nvPr/>
        </p:nvSpPr>
        <p:spPr>
          <a:xfrm>
            <a:off x="1765053" y="3092333"/>
            <a:ext cx="2208431" cy="114161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7DECDC2E-59F3-45B4-BDB5-9378F30D234A}"/>
              </a:ext>
            </a:extLst>
          </p:cNvPr>
          <p:cNvPicPr>
            <a:picLocks noChangeAspect="1"/>
          </p:cNvPicPr>
          <p:nvPr/>
        </p:nvPicPr>
        <p:blipFill>
          <a:blip r:embed="rId3"/>
          <a:stretch>
            <a:fillRect/>
          </a:stretch>
        </p:blipFill>
        <p:spPr>
          <a:xfrm>
            <a:off x="0" y="1"/>
            <a:ext cx="6577376" cy="1573876"/>
          </a:xfrm>
          <a:prstGeom prst="rect">
            <a:avLst/>
          </a:prstGeom>
        </p:spPr>
      </p:pic>
      <p:sp>
        <p:nvSpPr>
          <p:cNvPr id="5" name="Rectangle 4">
            <a:extLst>
              <a:ext uri="{FF2B5EF4-FFF2-40B4-BE49-F238E27FC236}">
                <a16:creationId xmlns:a16="http://schemas.microsoft.com/office/drawing/2014/main" id="{7046975F-12A9-4B43-A0A9-3903F73002DE}"/>
              </a:ext>
            </a:extLst>
          </p:cNvPr>
          <p:cNvSpPr/>
          <p:nvPr/>
        </p:nvSpPr>
        <p:spPr>
          <a:xfrm>
            <a:off x="1128638" y="697886"/>
            <a:ext cx="845129" cy="7069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98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DC38BDA-FC2B-4DD9-869E-6E3CAA7627B0}"/>
              </a:ext>
            </a:extLst>
          </p:cNvPr>
          <p:cNvPicPr>
            <a:picLocks noChangeAspect="1"/>
          </p:cNvPicPr>
          <p:nvPr/>
        </p:nvPicPr>
        <p:blipFill>
          <a:blip r:embed="rId2"/>
          <a:stretch>
            <a:fillRect/>
          </a:stretch>
        </p:blipFill>
        <p:spPr>
          <a:xfrm>
            <a:off x="2128187" y="2230877"/>
            <a:ext cx="6886133" cy="2908868"/>
          </a:xfrm>
          <a:prstGeom prst="rect">
            <a:avLst/>
          </a:prstGeom>
        </p:spPr>
      </p:pic>
      <p:grpSp>
        <p:nvGrpSpPr>
          <p:cNvPr id="3" name="Groupe 2">
            <a:extLst>
              <a:ext uri="{FF2B5EF4-FFF2-40B4-BE49-F238E27FC236}">
                <a16:creationId xmlns:a16="http://schemas.microsoft.com/office/drawing/2014/main" id="{BEA81838-45FA-4347-9656-682E8EA9BD16}"/>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A3223F13-6632-40DA-8696-0955E5DC18C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6" name="ZoneTexte 5">
              <a:extLst>
                <a:ext uri="{FF2B5EF4-FFF2-40B4-BE49-F238E27FC236}">
                  <a16:creationId xmlns:a16="http://schemas.microsoft.com/office/drawing/2014/main" id="{1883B0BA-EE56-4BD4-A4C0-966C5641511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
        <p:nvSpPr>
          <p:cNvPr id="7" name="Rectangle : coins arrondis 6">
            <a:extLst>
              <a:ext uri="{FF2B5EF4-FFF2-40B4-BE49-F238E27FC236}">
                <a16:creationId xmlns:a16="http://schemas.microsoft.com/office/drawing/2014/main" id="{92E60F18-90CD-4C4D-8BB4-E93BCE62A25C}"/>
              </a:ext>
            </a:extLst>
          </p:cNvPr>
          <p:cNvSpPr/>
          <p:nvPr/>
        </p:nvSpPr>
        <p:spPr>
          <a:xfrm>
            <a:off x="2128057" y="912515"/>
            <a:ext cx="3895897"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sur « ajouter une semaine type ».</a:t>
            </a:r>
          </a:p>
        </p:txBody>
      </p:sp>
      <p:sp>
        <p:nvSpPr>
          <p:cNvPr id="10" name="Rectangle : coins arrondis 9">
            <a:extLst>
              <a:ext uri="{FF2B5EF4-FFF2-40B4-BE49-F238E27FC236}">
                <a16:creationId xmlns:a16="http://schemas.microsoft.com/office/drawing/2014/main" id="{C085BCB0-FAE8-46A9-BBCF-AA3957F8685C}"/>
              </a:ext>
            </a:extLst>
          </p:cNvPr>
          <p:cNvSpPr/>
          <p:nvPr/>
        </p:nvSpPr>
        <p:spPr>
          <a:xfrm>
            <a:off x="7768" y="3905879"/>
            <a:ext cx="2042831" cy="466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un libellé.</a:t>
            </a:r>
          </a:p>
        </p:txBody>
      </p:sp>
      <p:sp>
        <p:nvSpPr>
          <p:cNvPr id="11" name="Rectangle : coins arrondis 10">
            <a:extLst>
              <a:ext uri="{FF2B5EF4-FFF2-40B4-BE49-F238E27FC236}">
                <a16:creationId xmlns:a16="http://schemas.microsoft.com/office/drawing/2014/main" id="{40B84D39-9139-44B6-BB4B-1D2D5DEF0961}"/>
              </a:ext>
            </a:extLst>
          </p:cNvPr>
          <p:cNvSpPr/>
          <p:nvPr/>
        </p:nvSpPr>
        <p:spPr>
          <a:xfrm>
            <a:off x="9224359" y="2169059"/>
            <a:ext cx="2951017"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Le cas échéant, choisissez le service concerné.</a:t>
            </a:r>
          </a:p>
        </p:txBody>
      </p:sp>
      <p:sp>
        <p:nvSpPr>
          <p:cNvPr id="12" name="Rectangle : coins arrondis 11">
            <a:extLst>
              <a:ext uri="{FF2B5EF4-FFF2-40B4-BE49-F238E27FC236}">
                <a16:creationId xmlns:a16="http://schemas.microsoft.com/office/drawing/2014/main" id="{FC8DFB6A-A4E8-481A-8C53-84E95B8475F7}"/>
              </a:ext>
            </a:extLst>
          </p:cNvPr>
          <p:cNvSpPr/>
          <p:nvPr/>
        </p:nvSpPr>
        <p:spPr>
          <a:xfrm>
            <a:off x="9659390" y="3657601"/>
            <a:ext cx="2394065" cy="6123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4. Cliquez sur la disquette pour enregistrer.</a:t>
            </a:r>
          </a:p>
        </p:txBody>
      </p:sp>
      <p:sp>
        <p:nvSpPr>
          <p:cNvPr id="14" name="Ellipse 13">
            <a:extLst>
              <a:ext uri="{FF2B5EF4-FFF2-40B4-BE49-F238E27FC236}">
                <a16:creationId xmlns:a16="http://schemas.microsoft.com/office/drawing/2014/main" id="{92B89185-47F0-46D2-904D-08B9777954DA}"/>
              </a:ext>
            </a:extLst>
          </p:cNvPr>
          <p:cNvSpPr/>
          <p:nvPr/>
        </p:nvSpPr>
        <p:spPr>
          <a:xfrm>
            <a:off x="2346941" y="2602987"/>
            <a:ext cx="1371619"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14881F-C731-4FA7-AC4D-F0EDEDD593F7}"/>
              </a:ext>
            </a:extLst>
          </p:cNvPr>
          <p:cNvCxnSpPr>
            <a:cxnSpLocks/>
            <a:stCxn id="7" idx="2"/>
            <a:endCxn id="14" idx="0"/>
          </p:cNvCxnSpPr>
          <p:nvPr/>
        </p:nvCxnSpPr>
        <p:spPr>
          <a:xfrm flipH="1">
            <a:off x="3032751" y="1379442"/>
            <a:ext cx="1043255" cy="1223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CA50A05-8D0A-497F-9A7E-E5C6077C8C9E}"/>
              </a:ext>
            </a:extLst>
          </p:cNvPr>
          <p:cNvCxnSpPr>
            <a:cxnSpLocks/>
            <a:stCxn id="10" idx="3"/>
          </p:cNvCxnSpPr>
          <p:nvPr/>
        </p:nvCxnSpPr>
        <p:spPr>
          <a:xfrm flipV="1">
            <a:off x="2050599" y="3602182"/>
            <a:ext cx="382259" cy="5371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01988B0-E641-4427-83FC-62C968077ADA}"/>
              </a:ext>
            </a:extLst>
          </p:cNvPr>
          <p:cNvCxnSpPr>
            <a:cxnSpLocks/>
            <a:stCxn id="11" idx="1"/>
          </p:cNvCxnSpPr>
          <p:nvPr/>
        </p:nvCxnSpPr>
        <p:spPr>
          <a:xfrm flipH="1">
            <a:off x="7697587" y="2475245"/>
            <a:ext cx="1526772" cy="9537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90E7505-F58A-48FF-AFCC-31578DA30610}"/>
              </a:ext>
            </a:extLst>
          </p:cNvPr>
          <p:cNvCxnSpPr>
            <a:cxnSpLocks/>
            <a:stCxn id="12" idx="1"/>
          </p:cNvCxnSpPr>
          <p:nvPr/>
        </p:nvCxnSpPr>
        <p:spPr>
          <a:xfrm flipH="1" flipV="1">
            <a:off x="8312727" y="3552305"/>
            <a:ext cx="1346663" cy="4114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06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CBFCBE-FC1E-4F7A-B92F-7E445ECEB4C4}"/>
              </a:ext>
            </a:extLst>
          </p:cNvPr>
          <p:cNvPicPr>
            <a:picLocks noChangeAspect="1"/>
          </p:cNvPicPr>
          <p:nvPr/>
        </p:nvPicPr>
        <p:blipFill>
          <a:blip r:embed="rId2"/>
          <a:stretch>
            <a:fillRect/>
          </a:stretch>
        </p:blipFill>
        <p:spPr>
          <a:xfrm>
            <a:off x="0" y="1305274"/>
            <a:ext cx="6495649" cy="2745795"/>
          </a:xfrm>
          <a:prstGeom prst="rect">
            <a:avLst/>
          </a:prstGeom>
        </p:spPr>
      </p:pic>
      <p:pic>
        <p:nvPicPr>
          <p:cNvPr id="2" name="Image 1">
            <a:extLst>
              <a:ext uri="{FF2B5EF4-FFF2-40B4-BE49-F238E27FC236}">
                <a16:creationId xmlns:a16="http://schemas.microsoft.com/office/drawing/2014/main" id="{5AFD7197-4BC6-4F4E-87B2-62BBE84A6689}"/>
              </a:ext>
            </a:extLst>
          </p:cNvPr>
          <p:cNvPicPr>
            <a:picLocks noChangeAspect="1"/>
          </p:cNvPicPr>
          <p:nvPr/>
        </p:nvPicPr>
        <p:blipFill rotWithShape="1">
          <a:blip r:embed="rId3"/>
          <a:srcRect t="8616"/>
          <a:stretch/>
        </p:blipFill>
        <p:spPr>
          <a:xfrm>
            <a:off x="6540868" y="3566158"/>
            <a:ext cx="5651131" cy="3291841"/>
          </a:xfrm>
          <a:prstGeom prst="rect">
            <a:avLst/>
          </a:prstGeom>
        </p:spPr>
      </p:pic>
      <p:sp>
        <p:nvSpPr>
          <p:cNvPr id="9" name="Rectangle : coins arrondis 8">
            <a:extLst>
              <a:ext uri="{FF2B5EF4-FFF2-40B4-BE49-F238E27FC236}">
                <a16:creationId xmlns:a16="http://schemas.microsoft.com/office/drawing/2014/main" id="{139CD779-90DF-47F2-A73E-4B04D326E3F9}"/>
              </a:ext>
            </a:extLst>
          </p:cNvPr>
          <p:cNvSpPr/>
          <p:nvPr/>
        </p:nvSpPr>
        <p:spPr>
          <a:xfrm>
            <a:off x="7259782" y="1025235"/>
            <a:ext cx="3768436"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semaine type et cliquez sur « définir le planning hebdomadaire ».</a:t>
            </a:r>
          </a:p>
          <a:p>
            <a:r>
              <a:rPr lang="fr-FR" sz="1600" dirty="0">
                <a:solidFill>
                  <a:schemeClr val="tx1"/>
                </a:solidFill>
              </a:rPr>
              <a:t>Le planning s’ouvre.</a:t>
            </a:r>
          </a:p>
        </p:txBody>
      </p:sp>
      <p:sp>
        <p:nvSpPr>
          <p:cNvPr id="10" name="Ellipse 9">
            <a:extLst>
              <a:ext uri="{FF2B5EF4-FFF2-40B4-BE49-F238E27FC236}">
                <a16:creationId xmlns:a16="http://schemas.microsoft.com/office/drawing/2014/main" id="{DCBDB85D-3B1E-4AA8-B3B6-010941A1BCC9}"/>
              </a:ext>
            </a:extLst>
          </p:cNvPr>
          <p:cNvSpPr/>
          <p:nvPr/>
        </p:nvSpPr>
        <p:spPr>
          <a:xfrm>
            <a:off x="3909734" y="1664752"/>
            <a:ext cx="1460288"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C6131C7-DEF2-4D37-B851-1B6090E98324}"/>
              </a:ext>
            </a:extLst>
          </p:cNvPr>
          <p:cNvCxnSpPr>
            <a:cxnSpLocks/>
            <a:stCxn id="9" idx="1"/>
            <a:endCxn id="10" idx="0"/>
          </p:cNvCxnSpPr>
          <p:nvPr/>
        </p:nvCxnSpPr>
        <p:spPr>
          <a:xfrm flipH="1">
            <a:off x="4639878" y="1482435"/>
            <a:ext cx="2619904" cy="1823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7B9C7FC-9AA8-40F6-ABED-E6FD1D66F2B8}"/>
              </a:ext>
            </a:extLst>
          </p:cNvPr>
          <p:cNvCxnSpPr>
            <a:cxnSpLocks/>
            <a:stCxn id="9" idx="2"/>
            <a:endCxn id="2" idx="0"/>
          </p:cNvCxnSpPr>
          <p:nvPr/>
        </p:nvCxnSpPr>
        <p:spPr>
          <a:xfrm>
            <a:off x="9144000" y="1939634"/>
            <a:ext cx="222434" cy="16265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A066B93-789C-4EDE-9B40-53359B2B5B2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2AFBBE4-264E-4324-B6DC-A4962F6326A5}"/>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0F4017F1-62EF-4C70-B6B8-1A4FB38F1EA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78438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BA43FBE-AEC9-4F71-9B0F-0B53C508710C}"/>
              </a:ext>
            </a:extLst>
          </p:cNvPr>
          <p:cNvSpPr txBox="1"/>
          <p:nvPr/>
        </p:nvSpPr>
        <p:spPr>
          <a:xfrm>
            <a:off x="1945178" y="49891"/>
            <a:ext cx="6688975" cy="880369"/>
          </a:xfrm>
          <a:prstGeom prst="rect">
            <a:avLst/>
          </a:prstGeom>
          <a:noFill/>
        </p:spPr>
        <p:txBody>
          <a:bodyPr wrap="square" rtlCol="0">
            <a:spAutoFit/>
          </a:bodyPr>
          <a:lstStyle/>
          <a:p>
            <a:pPr>
              <a:lnSpc>
                <a:spcPct val="150000"/>
              </a:lnSpc>
            </a:pPr>
            <a:r>
              <a:rPr lang="fr-FR" dirty="0"/>
              <a:t>Vous avez deux le choix entre deux manières de remplir le planning.</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
        <p:nvSpPr>
          <p:cNvPr id="9" name="Rectangle : coins arrondis 8">
            <a:extLst>
              <a:ext uri="{FF2B5EF4-FFF2-40B4-BE49-F238E27FC236}">
                <a16:creationId xmlns:a16="http://schemas.microsoft.com/office/drawing/2014/main" id="{E438390F-082F-44BC-98F9-A9E287FE5B11}"/>
              </a:ext>
            </a:extLst>
          </p:cNvPr>
          <p:cNvSpPr/>
          <p:nvPr/>
        </p:nvSpPr>
        <p:spPr>
          <a:xfrm>
            <a:off x="517804" y="2694568"/>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Gardez le clic gauche enfoncé et glissez pour sélectionner la plage horaire souhaitée.</a:t>
            </a:r>
          </a:p>
        </p:txBody>
      </p:sp>
      <p:sp>
        <p:nvSpPr>
          <p:cNvPr id="11" name="Rectangle : coins arrondis 10">
            <a:extLst>
              <a:ext uri="{FF2B5EF4-FFF2-40B4-BE49-F238E27FC236}">
                <a16:creationId xmlns:a16="http://schemas.microsoft.com/office/drawing/2014/main" id="{41F5880B-B212-4E54-92A9-5AA9D7C3E0AB}"/>
              </a:ext>
            </a:extLst>
          </p:cNvPr>
          <p:cNvSpPr/>
          <p:nvPr/>
        </p:nvSpPr>
        <p:spPr>
          <a:xfrm>
            <a:off x="7985760" y="5927739"/>
            <a:ext cx="4012276" cy="6733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le + pour saisir les informations de la plage horaire sélectionnée.</a:t>
            </a:r>
          </a:p>
        </p:txBody>
      </p:sp>
      <p:pic>
        <p:nvPicPr>
          <p:cNvPr id="14" name="Image 13">
            <a:extLst>
              <a:ext uri="{FF2B5EF4-FFF2-40B4-BE49-F238E27FC236}">
                <a16:creationId xmlns:a16="http://schemas.microsoft.com/office/drawing/2014/main" id="{9846607F-92D8-405C-8964-E032FA64D204}"/>
              </a:ext>
            </a:extLst>
          </p:cNvPr>
          <p:cNvPicPr>
            <a:picLocks noChangeAspect="1"/>
          </p:cNvPicPr>
          <p:nvPr/>
        </p:nvPicPr>
        <p:blipFill rotWithShape="1">
          <a:blip r:embed="rId2"/>
          <a:srcRect t="8631"/>
          <a:stretch/>
        </p:blipFill>
        <p:spPr>
          <a:xfrm>
            <a:off x="4046954" y="1286694"/>
            <a:ext cx="7356681" cy="4284611"/>
          </a:xfrm>
          <a:prstGeom prst="rect">
            <a:avLst/>
          </a:prstGeom>
        </p:spPr>
      </p:pic>
      <p:cxnSp>
        <p:nvCxnSpPr>
          <p:cNvPr id="10" name="Connecteur droit avec flèche 9">
            <a:extLst>
              <a:ext uri="{FF2B5EF4-FFF2-40B4-BE49-F238E27FC236}">
                <a16:creationId xmlns:a16="http://schemas.microsoft.com/office/drawing/2014/main" id="{9CFBC9D9-9447-434E-B779-44665AE6CD58}"/>
              </a:ext>
            </a:extLst>
          </p:cNvPr>
          <p:cNvCxnSpPr>
            <a:cxnSpLocks/>
            <a:stCxn id="9" idx="3"/>
          </p:cNvCxnSpPr>
          <p:nvPr/>
        </p:nvCxnSpPr>
        <p:spPr>
          <a:xfrm>
            <a:off x="3549890" y="3132372"/>
            <a:ext cx="2487565" cy="2835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0C3CDE5-5156-415D-AD35-1D17D1F22043}"/>
              </a:ext>
            </a:extLst>
          </p:cNvPr>
          <p:cNvCxnSpPr>
            <a:cxnSpLocks/>
            <a:stCxn id="11" idx="0"/>
          </p:cNvCxnSpPr>
          <p:nvPr/>
        </p:nvCxnSpPr>
        <p:spPr>
          <a:xfrm flipV="1">
            <a:off x="9991898" y="4984083"/>
            <a:ext cx="676102" cy="943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942BDD68-3258-4EFF-AC85-B5E31290493C}"/>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0EB91E5-D716-4FEE-864E-80F64E6EA3F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5" name="ZoneTexte 14">
              <a:extLst>
                <a:ext uri="{FF2B5EF4-FFF2-40B4-BE49-F238E27FC236}">
                  <a16:creationId xmlns:a16="http://schemas.microsoft.com/office/drawing/2014/main" id="{DDC10548-6EC7-4312-93FF-74BE2EC21B31}"/>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pic>
        <p:nvPicPr>
          <p:cNvPr id="17" name="Graphique 16" descr="Ampoule et engrenage">
            <a:extLst>
              <a:ext uri="{FF2B5EF4-FFF2-40B4-BE49-F238E27FC236}">
                <a16:creationId xmlns:a16="http://schemas.microsoft.com/office/drawing/2014/main" id="{CFFE9C41-C4F6-4AC9-8B1E-054A59C197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745" y="4802363"/>
            <a:ext cx="914400" cy="914400"/>
          </a:xfrm>
          <a:prstGeom prst="rect">
            <a:avLst/>
          </a:prstGeom>
        </p:spPr>
      </p:pic>
      <p:sp>
        <p:nvSpPr>
          <p:cNvPr id="18" name="ZoneTexte 17">
            <a:extLst>
              <a:ext uri="{FF2B5EF4-FFF2-40B4-BE49-F238E27FC236}">
                <a16:creationId xmlns:a16="http://schemas.microsoft.com/office/drawing/2014/main" id="{565722FA-A30F-4BE6-B572-D24C00E27195}"/>
              </a:ext>
            </a:extLst>
          </p:cNvPr>
          <p:cNvSpPr txBox="1"/>
          <p:nvPr/>
        </p:nvSpPr>
        <p:spPr>
          <a:xfrm>
            <a:off x="9320" y="5756928"/>
            <a:ext cx="6389123" cy="954107"/>
          </a:xfrm>
          <a:prstGeom prst="rect">
            <a:avLst/>
          </a:prstGeom>
          <a:noFill/>
        </p:spPr>
        <p:txBody>
          <a:bodyPr wrap="square">
            <a:spAutoFit/>
          </a:bodyPr>
          <a:lstStyle/>
          <a:p>
            <a:r>
              <a:rPr lang="fr-FR" sz="1400" dirty="0"/>
              <a:t>Pour gagner du temps, utilisez les raccourcis clavier :</a:t>
            </a:r>
            <a:r>
              <a:rPr lang="fr-FR" sz="1400" b="1" dirty="0"/>
              <a:t> </a:t>
            </a:r>
            <a:r>
              <a:rPr lang="fr-FR" sz="1400" b="1" dirty="0" err="1"/>
              <a:t>Ctrl+C</a:t>
            </a:r>
            <a:r>
              <a:rPr lang="fr-FR" sz="1400" dirty="0"/>
              <a:t> pour copier une période ou</a:t>
            </a:r>
            <a:r>
              <a:rPr lang="fr-FR" sz="1400" b="1" dirty="0"/>
              <a:t> </a:t>
            </a:r>
            <a:r>
              <a:rPr lang="fr-FR" sz="1400" b="1" dirty="0" err="1"/>
              <a:t>Ctrl+X</a:t>
            </a:r>
            <a:r>
              <a:rPr lang="fr-FR" sz="1400" dirty="0"/>
              <a:t> pour la couper, puis </a:t>
            </a:r>
            <a:r>
              <a:rPr lang="fr-FR" sz="1400" b="1" dirty="0" err="1"/>
              <a:t>Ctrl+V</a:t>
            </a:r>
            <a:r>
              <a:rPr lang="fr-FR" sz="1400" dirty="0"/>
              <a:t> pour la coller ailleurs dans la semaine.</a:t>
            </a:r>
            <a:br>
              <a:rPr lang="fr-FR" sz="1400" dirty="0"/>
            </a:br>
            <a:r>
              <a:rPr lang="fr-FR" sz="1400" dirty="0"/>
              <a:t>En maintenant </a:t>
            </a:r>
            <a:r>
              <a:rPr lang="fr-FR" sz="1400" b="1" dirty="0"/>
              <a:t>cliqué puis en tirant le bord</a:t>
            </a:r>
            <a:r>
              <a:rPr lang="fr-FR" sz="1400" dirty="0"/>
              <a:t> inférieur ou supérieur de la période, vous pouvez rapidement en modifier l'horaire de début ou de fin.</a:t>
            </a:r>
          </a:p>
        </p:txBody>
      </p:sp>
    </p:spTree>
    <p:extLst>
      <p:ext uri="{BB962C8B-B14F-4D97-AF65-F5344CB8AC3E}">
        <p14:creationId xmlns:p14="http://schemas.microsoft.com/office/powerpoint/2010/main" val="67875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F635DE8-9A0B-404F-AB37-FC89C9FC48C9}"/>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1 : Renseigner les plages horaires dans le planning</a:t>
            </a:r>
          </a:p>
        </p:txBody>
      </p:sp>
      <p:pic>
        <p:nvPicPr>
          <p:cNvPr id="3" name="Image 2">
            <a:extLst>
              <a:ext uri="{FF2B5EF4-FFF2-40B4-BE49-F238E27FC236}">
                <a16:creationId xmlns:a16="http://schemas.microsoft.com/office/drawing/2014/main" id="{21CEB8A5-8010-4867-A01E-960700909529}"/>
              </a:ext>
            </a:extLst>
          </p:cNvPr>
          <p:cNvPicPr>
            <a:picLocks noChangeAspect="1"/>
          </p:cNvPicPr>
          <p:nvPr/>
        </p:nvPicPr>
        <p:blipFill rotWithShape="1">
          <a:blip r:embed="rId2"/>
          <a:srcRect t="8443"/>
          <a:stretch/>
        </p:blipFill>
        <p:spPr>
          <a:xfrm>
            <a:off x="3542632" y="1501833"/>
            <a:ext cx="8237608" cy="4807526"/>
          </a:xfrm>
          <a:prstGeom prst="rect">
            <a:avLst/>
          </a:prstGeom>
        </p:spPr>
      </p:pic>
      <p:sp>
        <p:nvSpPr>
          <p:cNvPr id="10" name="Rectangle : coins arrondis 9">
            <a:extLst>
              <a:ext uri="{FF2B5EF4-FFF2-40B4-BE49-F238E27FC236}">
                <a16:creationId xmlns:a16="http://schemas.microsoft.com/office/drawing/2014/main" id="{6C489EC7-6B4D-49AC-8AFF-D1977B4E9CE6}"/>
              </a:ext>
            </a:extLst>
          </p:cNvPr>
          <p:cNvSpPr/>
          <p:nvPr/>
        </p:nvSpPr>
        <p:spPr>
          <a:xfrm>
            <a:off x="171796" y="2615974"/>
            <a:ext cx="3032086" cy="875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type d’évènement sur la plage horaire sélectionnée.</a:t>
            </a:r>
          </a:p>
        </p:txBody>
      </p:sp>
      <p:cxnSp>
        <p:nvCxnSpPr>
          <p:cNvPr id="11" name="Connecteur droit avec flèche 10">
            <a:extLst>
              <a:ext uri="{FF2B5EF4-FFF2-40B4-BE49-F238E27FC236}">
                <a16:creationId xmlns:a16="http://schemas.microsoft.com/office/drawing/2014/main" id="{9673EA31-95E7-4412-BC2E-3A94595271ED}"/>
              </a:ext>
            </a:extLst>
          </p:cNvPr>
          <p:cNvCxnSpPr>
            <a:cxnSpLocks/>
            <a:stCxn id="10" idx="3"/>
          </p:cNvCxnSpPr>
          <p:nvPr/>
        </p:nvCxnSpPr>
        <p:spPr>
          <a:xfrm>
            <a:off x="3203882" y="3053778"/>
            <a:ext cx="2537442" cy="54840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6DC15C68-8659-402C-98A4-BBFEE169A687}"/>
              </a:ext>
            </a:extLst>
          </p:cNvPr>
          <p:cNvSpPr/>
          <p:nvPr/>
        </p:nvSpPr>
        <p:spPr>
          <a:xfrm>
            <a:off x="396601" y="4360700"/>
            <a:ext cx="2621991" cy="650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Saisissez les informations relatives à la plage horaire.</a:t>
            </a:r>
          </a:p>
        </p:txBody>
      </p:sp>
      <p:cxnSp>
        <p:nvCxnSpPr>
          <p:cNvPr id="14" name="Connecteur droit avec flèche 13">
            <a:extLst>
              <a:ext uri="{FF2B5EF4-FFF2-40B4-BE49-F238E27FC236}">
                <a16:creationId xmlns:a16="http://schemas.microsoft.com/office/drawing/2014/main" id="{9CAC1C92-2280-4922-9A17-C6E0F49DFAAC}"/>
              </a:ext>
            </a:extLst>
          </p:cNvPr>
          <p:cNvCxnSpPr>
            <a:cxnSpLocks/>
            <a:stCxn id="12" idx="3"/>
          </p:cNvCxnSpPr>
          <p:nvPr/>
        </p:nvCxnSpPr>
        <p:spPr>
          <a:xfrm flipV="1">
            <a:off x="3018592" y="3851564"/>
            <a:ext cx="2722732" cy="8342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2E0F9B8-C347-4AA4-9A2E-AC3662308C2B}"/>
              </a:ext>
            </a:extLst>
          </p:cNvPr>
          <p:cNvCxnSpPr>
            <a:cxnSpLocks/>
            <a:stCxn id="12" idx="3"/>
          </p:cNvCxnSpPr>
          <p:nvPr/>
        </p:nvCxnSpPr>
        <p:spPr>
          <a:xfrm flipV="1">
            <a:off x="3018592" y="4053591"/>
            <a:ext cx="2722732" cy="6322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04B50C3-9D8E-4F46-B702-09D2D21992C3}"/>
              </a:ext>
            </a:extLst>
          </p:cNvPr>
          <p:cNvCxnSpPr>
            <a:cxnSpLocks/>
            <a:stCxn id="12" idx="3"/>
          </p:cNvCxnSpPr>
          <p:nvPr/>
        </p:nvCxnSpPr>
        <p:spPr>
          <a:xfrm>
            <a:off x="3018592" y="4685829"/>
            <a:ext cx="2722732" cy="35769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43D77FEB-1B54-4BF5-8506-3E564D811A5A}"/>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AA7FD782-4E01-404D-AF6D-FFCA83E5B73F}"/>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B05DAE2E-3016-4961-B07E-6FF6A68DBFDA}"/>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90827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FFB775E-272C-4572-8C47-744F55D836A7}"/>
              </a:ext>
            </a:extLst>
          </p:cNvPr>
          <p:cNvSpPr txBox="1"/>
          <p:nvPr/>
        </p:nvSpPr>
        <p:spPr>
          <a:xfrm>
            <a:off x="1995055" y="335529"/>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8" name="Image 7">
            <a:extLst>
              <a:ext uri="{FF2B5EF4-FFF2-40B4-BE49-F238E27FC236}">
                <a16:creationId xmlns:a16="http://schemas.microsoft.com/office/drawing/2014/main" id="{DF555F35-0EB2-4EEB-9648-5C10AA1343E1}"/>
              </a:ext>
            </a:extLst>
          </p:cNvPr>
          <p:cNvPicPr>
            <a:picLocks noChangeAspect="1"/>
          </p:cNvPicPr>
          <p:nvPr/>
        </p:nvPicPr>
        <p:blipFill rotWithShape="1">
          <a:blip r:embed="rId2"/>
          <a:srcRect t="8218"/>
          <a:stretch/>
        </p:blipFill>
        <p:spPr>
          <a:xfrm>
            <a:off x="533752" y="2431424"/>
            <a:ext cx="7566253" cy="4426575"/>
          </a:xfrm>
          <a:prstGeom prst="rect">
            <a:avLst/>
          </a:prstGeom>
        </p:spPr>
      </p:pic>
      <p:sp>
        <p:nvSpPr>
          <p:cNvPr id="9" name="Rectangle : coins arrondis 8">
            <a:extLst>
              <a:ext uri="{FF2B5EF4-FFF2-40B4-BE49-F238E27FC236}">
                <a16:creationId xmlns:a16="http://schemas.microsoft.com/office/drawing/2014/main" id="{995D3368-39CA-425B-9BA5-044E75D45D29}"/>
              </a:ext>
            </a:extLst>
          </p:cNvPr>
          <p:cNvSpPr/>
          <p:nvPr/>
        </p:nvSpPr>
        <p:spPr>
          <a:xfrm>
            <a:off x="7569271" y="1297093"/>
            <a:ext cx="3768436" cy="653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Assistant » pour entrer toutes les plages horaires de travail.</a:t>
            </a:r>
          </a:p>
        </p:txBody>
      </p:sp>
      <p:sp>
        <p:nvSpPr>
          <p:cNvPr id="10" name="Ellipse 9">
            <a:extLst>
              <a:ext uri="{FF2B5EF4-FFF2-40B4-BE49-F238E27FC236}">
                <a16:creationId xmlns:a16="http://schemas.microsoft.com/office/drawing/2014/main" id="{BEB2A3AA-F813-4647-AE3F-2A48AB1107C3}"/>
              </a:ext>
            </a:extLst>
          </p:cNvPr>
          <p:cNvSpPr/>
          <p:nvPr/>
        </p:nvSpPr>
        <p:spPr>
          <a:xfrm>
            <a:off x="5490644" y="3152945"/>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2E9EDA71-EDE0-4887-8816-0303FB80B2DF}"/>
              </a:ext>
            </a:extLst>
          </p:cNvPr>
          <p:cNvCxnSpPr>
            <a:cxnSpLocks/>
            <a:stCxn id="9" idx="1"/>
            <a:endCxn id="10" idx="0"/>
          </p:cNvCxnSpPr>
          <p:nvPr/>
        </p:nvCxnSpPr>
        <p:spPr>
          <a:xfrm flipH="1">
            <a:off x="5970341" y="1623907"/>
            <a:ext cx="1598930" cy="152903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20E89C23-7460-4543-B383-ADAEABD793A2}"/>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D9E86BD8-E7CA-4932-8A97-98719D71CFA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4" name="ZoneTexte 13">
              <a:extLst>
                <a:ext uri="{FF2B5EF4-FFF2-40B4-BE49-F238E27FC236}">
                  <a16:creationId xmlns:a16="http://schemas.microsoft.com/office/drawing/2014/main" id="{6477F722-672C-46BC-A9CE-967319464A4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97419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EDCE70D-D74C-4F53-9396-66B82F6508A0}"/>
              </a:ext>
            </a:extLst>
          </p:cNvPr>
          <p:cNvPicPr>
            <a:picLocks noChangeAspect="1"/>
          </p:cNvPicPr>
          <p:nvPr/>
        </p:nvPicPr>
        <p:blipFill rotWithShape="1">
          <a:blip r:embed="rId2"/>
          <a:srcRect t="8485"/>
          <a:stretch/>
        </p:blipFill>
        <p:spPr>
          <a:xfrm>
            <a:off x="3441474" y="2033265"/>
            <a:ext cx="7789426" cy="4543902"/>
          </a:xfrm>
          <a:prstGeom prst="rect">
            <a:avLst/>
          </a:prstGeom>
        </p:spPr>
      </p:pic>
      <p:sp>
        <p:nvSpPr>
          <p:cNvPr id="8" name="ZoneTexte 7">
            <a:extLst>
              <a:ext uri="{FF2B5EF4-FFF2-40B4-BE49-F238E27FC236}">
                <a16:creationId xmlns:a16="http://schemas.microsoft.com/office/drawing/2014/main" id="{93F2F373-08F6-40B8-859C-9C2AB1FE04B2}"/>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88DE075C-E00C-48EE-99DB-672DA857A707}"/>
              </a:ext>
            </a:extLst>
          </p:cNvPr>
          <p:cNvSpPr/>
          <p:nvPr/>
        </p:nvSpPr>
        <p:spPr>
          <a:xfrm>
            <a:off x="5686144" y="1069893"/>
            <a:ext cx="3579547" cy="602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Saisissez les plages horaires de travail pour chaque jour.</a:t>
            </a:r>
          </a:p>
        </p:txBody>
      </p:sp>
      <p:sp>
        <p:nvSpPr>
          <p:cNvPr id="10" name="Ellipse 9">
            <a:extLst>
              <a:ext uri="{FF2B5EF4-FFF2-40B4-BE49-F238E27FC236}">
                <a16:creationId xmlns:a16="http://schemas.microsoft.com/office/drawing/2014/main" id="{02DCDF57-8F45-4F8D-A61A-9964D3596AEF}"/>
              </a:ext>
            </a:extLst>
          </p:cNvPr>
          <p:cNvSpPr/>
          <p:nvPr/>
        </p:nvSpPr>
        <p:spPr>
          <a:xfrm>
            <a:off x="4925383" y="3078084"/>
            <a:ext cx="959393" cy="34913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32846A46-0FF7-492A-B511-C0BB98CF1B7F}"/>
              </a:ext>
            </a:extLst>
          </p:cNvPr>
          <p:cNvCxnSpPr>
            <a:cxnSpLocks/>
            <a:stCxn id="9" idx="2"/>
          </p:cNvCxnSpPr>
          <p:nvPr/>
        </p:nvCxnSpPr>
        <p:spPr>
          <a:xfrm flipH="1">
            <a:off x="7121241" y="1671949"/>
            <a:ext cx="354677" cy="213527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id="{FC2DEB00-457A-4DB8-9058-9CF92AC8263E}"/>
              </a:ext>
            </a:extLst>
          </p:cNvPr>
          <p:cNvSpPr/>
          <p:nvPr/>
        </p:nvSpPr>
        <p:spPr>
          <a:xfrm>
            <a:off x="429730" y="3078084"/>
            <a:ext cx="2596108" cy="4101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Cliquez sur « appliquer ».</a:t>
            </a:r>
          </a:p>
        </p:txBody>
      </p:sp>
      <p:cxnSp>
        <p:nvCxnSpPr>
          <p:cNvPr id="15" name="Connecteur droit avec flèche 14">
            <a:extLst>
              <a:ext uri="{FF2B5EF4-FFF2-40B4-BE49-F238E27FC236}">
                <a16:creationId xmlns:a16="http://schemas.microsoft.com/office/drawing/2014/main" id="{F197A052-20A2-4CB0-A98D-94BF8505E2B4}"/>
              </a:ext>
            </a:extLst>
          </p:cNvPr>
          <p:cNvCxnSpPr>
            <a:cxnSpLocks/>
            <a:stCxn id="12" idx="3"/>
            <a:endCxn id="10" idx="2"/>
          </p:cNvCxnSpPr>
          <p:nvPr/>
        </p:nvCxnSpPr>
        <p:spPr>
          <a:xfrm flipV="1">
            <a:off x="3025838" y="3252652"/>
            <a:ext cx="1899545" cy="3050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13FAA00E-029D-4576-9CB1-5EEC104BE404}"/>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3AB5798E-EA6C-4D01-AECD-9DB983792A43}"/>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CAA3ED27-C901-4CC5-BAB8-6967067542F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32477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074ACA-BAF8-454E-94D5-423C5FACB2E4}"/>
              </a:ext>
            </a:extLst>
          </p:cNvPr>
          <p:cNvPicPr>
            <a:picLocks noChangeAspect="1"/>
          </p:cNvPicPr>
          <p:nvPr/>
        </p:nvPicPr>
        <p:blipFill rotWithShape="1">
          <a:blip r:embed="rId2"/>
          <a:srcRect t="8565"/>
          <a:stretch/>
        </p:blipFill>
        <p:spPr>
          <a:xfrm>
            <a:off x="100974" y="1350072"/>
            <a:ext cx="5291215" cy="3083864"/>
          </a:xfrm>
          <a:prstGeom prst="rect">
            <a:avLst/>
          </a:prstGeom>
        </p:spPr>
      </p:pic>
      <p:sp>
        <p:nvSpPr>
          <p:cNvPr id="8" name="ZoneTexte 7">
            <a:extLst>
              <a:ext uri="{FF2B5EF4-FFF2-40B4-BE49-F238E27FC236}">
                <a16:creationId xmlns:a16="http://schemas.microsoft.com/office/drawing/2014/main" id="{45FAFCF2-85EF-4B9D-8EEF-720AFDD89B9E}"/>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pic>
        <p:nvPicPr>
          <p:cNvPr id="9" name="Image 8">
            <a:extLst>
              <a:ext uri="{FF2B5EF4-FFF2-40B4-BE49-F238E27FC236}">
                <a16:creationId xmlns:a16="http://schemas.microsoft.com/office/drawing/2014/main" id="{C23C4E3F-5591-4D03-9DA6-8F1307D27111}"/>
              </a:ext>
            </a:extLst>
          </p:cNvPr>
          <p:cNvPicPr>
            <a:picLocks noChangeAspect="1"/>
          </p:cNvPicPr>
          <p:nvPr/>
        </p:nvPicPr>
        <p:blipFill rotWithShape="1">
          <a:blip r:embed="rId3"/>
          <a:srcRect t="8211"/>
          <a:stretch/>
        </p:blipFill>
        <p:spPr>
          <a:xfrm>
            <a:off x="5453149" y="2890230"/>
            <a:ext cx="6781519" cy="3967769"/>
          </a:xfrm>
          <a:prstGeom prst="rect">
            <a:avLst/>
          </a:prstGeom>
        </p:spPr>
      </p:pic>
      <p:sp>
        <p:nvSpPr>
          <p:cNvPr id="11" name="Rectangle : coins arrondis 10">
            <a:extLst>
              <a:ext uri="{FF2B5EF4-FFF2-40B4-BE49-F238E27FC236}">
                <a16:creationId xmlns:a16="http://schemas.microsoft.com/office/drawing/2014/main" id="{7A28518F-9A28-41A3-A427-521ABB648901}"/>
              </a:ext>
            </a:extLst>
          </p:cNvPr>
          <p:cNvSpPr/>
          <p:nvPr/>
        </p:nvSpPr>
        <p:spPr>
          <a:xfrm>
            <a:off x="5679096" y="936614"/>
            <a:ext cx="2784530" cy="5734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L’enregistrement est confirmé, fermez l’assistant.</a:t>
            </a:r>
          </a:p>
        </p:txBody>
      </p:sp>
      <p:sp>
        <p:nvSpPr>
          <p:cNvPr id="14" name="Ellipse 13">
            <a:extLst>
              <a:ext uri="{FF2B5EF4-FFF2-40B4-BE49-F238E27FC236}">
                <a16:creationId xmlns:a16="http://schemas.microsoft.com/office/drawing/2014/main" id="{60440E91-9C5F-4712-A384-1CEB4F9768AF}"/>
              </a:ext>
            </a:extLst>
          </p:cNvPr>
          <p:cNvSpPr/>
          <p:nvPr/>
        </p:nvSpPr>
        <p:spPr>
          <a:xfrm>
            <a:off x="4055624" y="1767840"/>
            <a:ext cx="416624"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53D49B0-EE25-4662-AE6C-8DC90BCBB91D}"/>
              </a:ext>
            </a:extLst>
          </p:cNvPr>
          <p:cNvSpPr txBox="1"/>
          <p:nvPr/>
        </p:nvSpPr>
        <p:spPr>
          <a:xfrm>
            <a:off x="2201939" y="5199042"/>
            <a:ext cx="2658236" cy="830997"/>
          </a:xfrm>
          <a:prstGeom prst="rect">
            <a:avLst/>
          </a:prstGeom>
          <a:noFill/>
        </p:spPr>
        <p:txBody>
          <a:bodyPr wrap="square" rtlCol="0">
            <a:spAutoFit/>
          </a:bodyPr>
          <a:lstStyle/>
          <a:p>
            <a:r>
              <a:rPr lang="fr-FR" sz="1600" dirty="0"/>
              <a:t>Les plages de pauses sont automatiquement créées entre les plages de travail.</a:t>
            </a:r>
          </a:p>
        </p:txBody>
      </p:sp>
      <p:pic>
        <p:nvPicPr>
          <p:cNvPr id="18" name="Graphique 17" descr="Ampoule et engrenage">
            <a:extLst>
              <a:ext uri="{FF2B5EF4-FFF2-40B4-BE49-F238E27FC236}">
                <a16:creationId xmlns:a16="http://schemas.microsoft.com/office/drawing/2014/main" id="{37577A06-1C7C-47AD-BC1B-ABB4752232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2247" y="5160238"/>
            <a:ext cx="914400" cy="914400"/>
          </a:xfrm>
          <a:prstGeom prst="rect">
            <a:avLst/>
          </a:prstGeom>
        </p:spPr>
      </p:pic>
      <p:sp>
        <p:nvSpPr>
          <p:cNvPr id="20" name="Rectangle : coins arrondis 19">
            <a:extLst>
              <a:ext uri="{FF2B5EF4-FFF2-40B4-BE49-F238E27FC236}">
                <a16:creationId xmlns:a16="http://schemas.microsoft.com/office/drawing/2014/main" id="{80FCD95A-234D-428B-B219-BC03450DDC74}"/>
              </a:ext>
            </a:extLst>
          </p:cNvPr>
          <p:cNvSpPr/>
          <p:nvPr/>
        </p:nvSpPr>
        <p:spPr>
          <a:xfrm>
            <a:off x="7114358" y="1945209"/>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quotidien et hebdomadaire sont indiqués sur le planning.</a:t>
            </a:r>
          </a:p>
        </p:txBody>
      </p:sp>
      <p:cxnSp>
        <p:nvCxnSpPr>
          <p:cNvPr id="22" name="Connecteur droit avec flèche 21">
            <a:extLst>
              <a:ext uri="{FF2B5EF4-FFF2-40B4-BE49-F238E27FC236}">
                <a16:creationId xmlns:a16="http://schemas.microsoft.com/office/drawing/2014/main" id="{BDF7FCBB-2687-4845-B48B-C4850D288FFA}"/>
              </a:ext>
            </a:extLst>
          </p:cNvPr>
          <p:cNvCxnSpPr>
            <a:cxnSpLocks/>
            <a:stCxn id="20" idx="2"/>
          </p:cNvCxnSpPr>
          <p:nvPr/>
        </p:nvCxnSpPr>
        <p:spPr>
          <a:xfrm flipH="1">
            <a:off x="6096000" y="2593518"/>
            <a:ext cx="3000136" cy="156284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BC9664F-1DE2-4204-9D1B-F9F93939D8A1}"/>
              </a:ext>
            </a:extLst>
          </p:cNvPr>
          <p:cNvCxnSpPr>
            <a:cxnSpLocks/>
            <a:stCxn id="11" idx="1"/>
            <a:endCxn id="14" idx="7"/>
          </p:cNvCxnSpPr>
          <p:nvPr/>
        </p:nvCxnSpPr>
        <p:spPr>
          <a:xfrm flipH="1">
            <a:off x="4411235" y="1223361"/>
            <a:ext cx="1267861" cy="58912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40EECA52-093D-4BD9-B991-1A8974D9948A}"/>
              </a:ext>
            </a:extLst>
          </p:cNvPr>
          <p:cNvCxnSpPr>
            <a:cxnSpLocks/>
            <a:stCxn id="20" idx="2"/>
          </p:cNvCxnSpPr>
          <p:nvPr/>
        </p:nvCxnSpPr>
        <p:spPr>
          <a:xfrm flipH="1">
            <a:off x="9005455" y="2593518"/>
            <a:ext cx="90681" cy="15185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15D31BA0-F914-4827-A47E-D6C4DA1BC6CE}"/>
              </a:ext>
            </a:extLst>
          </p:cNvPr>
          <p:cNvGrpSpPr/>
          <p:nvPr/>
        </p:nvGrpSpPr>
        <p:grpSpPr>
          <a:xfrm>
            <a:off x="0" y="0"/>
            <a:ext cx="1067506" cy="1252953"/>
            <a:chOff x="1775707" y="4039483"/>
            <a:chExt cx="1067506" cy="1252953"/>
          </a:xfrm>
        </p:grpSpPr>
        <p:sp>
          <p:nvSpPr>
            <p:cNvPr id="19" name="Rectangle : coins arrondis 18">
              <a:extLst>
                <a:ext uri="{FF2B5EF4-FFF2-40B4-BE49-F238E27FC236}">
                  <a16:creationId xmlns:a16="http://schemas.microsoft.com/office/drawing/2014/main" id="{813027EE-62C1-4CB6-AD80-0C58BCB282B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21" name="ZoneTexte 20">
              <a:extLst>
                <a:ext uri="{FF2B5EF4-FFF2-40B4-BE49-F238E27FC236}">
                  <a16:creationId xmlns:a16="http://schemas.microsoft.com/office/drawing/2014/main" id="{78ECFB88-C480-4543-8790-2E6E114B26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4379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2AB723-B192-4159-8B20-4AAEE956411C}"/>
              </a:ext>
            </a:extLst>
          </p:cNvPr>
          <p:cNvSpPr txBox="1"/>
          <p:nvPr/>
        </p:nvSpPr>
        <p:spPr>
          <a:xfrm>
            <a:off x="6373358" y="596915"/>
            <a:ext cx="5032005" cy="1477328"/>
          </a:xfrm>
          <a:prstGeom prst="rect">
            <a:avLst/>
          </a:prstGeom>
          <a:noFill/>
        </p:spPr>
        <p:txBody>
          <a:bodyPr wrap="square" rtlCol="0">
            <a:spAutoFit/>
          </a:bodyPr>
          <a:lstStyle/>
          <a:p>
            <a:r>
              <a:rPr lang="fr-FR" dirty="0"/>
              <a:t>Pour effectuer les paramétrages et la planification du temps de travail des salariés, RDV dans le module « Administration du personnel », bloc de fonctionnalités « Temps de travail et traitement des absences »</a:t>
            </a:r>
          </a:p>
        </p:txBody>
      </p:sp>
      <p:pic>
        <p:nvPicPr>
          <p:cNvPr id="4" name="Image 3">
            <a:extLst>
              <a:ext uri="{FF2B5EF4-FFF2-40B4-BE49-F238E27FC236}">
                <a16:creationId xmlns:a16="http://schemas.microsoft.com/office/drawing/2014/main" id="{86CBBB47-0624-423F-A6C5-A1C2B04C0600}"/>
              </a:ext>
            </a:extLst>
          </p:cNvPr>
          <p:cNvPicPr>
            <a:picLocks noChangeAspect="1"/>
          </p:cNvPicPr>
          <p:nvPr/>
        </p:nvPicPr>
        <p:blipFill>
          <a:blip r:embed="rId2"/>
          <a:stretch>
            <a:fillRect/>
          </a:stretch>
        </p:blipFill>
        <p:spPr>
          <a:xfrm>
            <a:off x="0" y="0"/>
            <a:ext cx="4962362" cy="3352800"/>
          </a:xfrm>
          <a:prstGeom prst="rect">
            <a:avLst/>
          </a:prstGeom>
        </p:spPr>
      </p:pic>
      <p:pic>
        <p:nvPicPr>
          <p:cNvPr id="5" name="Image 4">
            <a:extLst>
              <a:ext uri="{FF2B5EF4-FFF2-40B4-BE49-F238E27FC236}">
                <a16:creationId xmlns:a16="http://schemas.microsoft.com/office/drawing/2014/main" id="{AF430480-4463-4944-BB33-859F35EDF039}"/>
              </a:ext>
            </a:extLst>
          </p:cNvPr>
          <p:cNvPicPr>
            <a:picLocks noChangeAspect="1"/>
          </p:cNvPicPr>
          <p:nvPr/>
        </p:nvPicPr>
        <p:blipFill>
          <a:blip r:embed="rId3"/>
          <a:stretch>
            <a:fillRect/>
          </a:stretch>
        </p:blipFill>
        <p:spPr>
          <a:xfrm>
            <a:off x="5226998" y="2721970"/>
            <a:ext cx="6965002" cy="4136030"/>
          </a:xfrm>
          <a:prstGeom prst="rect">
            <a:avLst/>
          </a:prstGeom>
        </p:spPr>
      </p:pic>
      <p:sp>
        <p:nvSpPr>
          <p:cNvPr id="7" name="Ellipse 6">
            <a:extLst>
              <a:ext uri="{FF2B5EF4-FFF2-40B4-BE49-F238E27FC236}">
                <a16:creationId xmlns:a16="http://schemas.microsoft.com/office/drawing/2014/main" id="{2F5B21E2-0819-4C49-A4F6-BF059AF59CAF}"/>
              </a:ext>
            </a:extLst>
          </p:cNvPr>
          <p:cNvSpPr/>
          <p:nvPr/>
        </p:nvSpPr>
        <p:spPr>
          <a:xfrm>
            <a:off x="90811" y="428488"/>
            <a:ext cx="1427647" cy="90709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9C25091-95E1-4979-AB2B-D1E0D5466F5F}"/>
              </a:ext>
            </a:extLst>
          </p:cNvPr>
          <p:cNvSpPr/>
          <p:nvPr/>
        </p:nvSpPr>
        <p:spPr>
          <a:xfrm>
            <a:off x="8889361" y="3115250"/>
            <a:ext cx="1799594" cy="113112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330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2A529B-9989-4110-9877-C4837897D3E2}"/>
              </a:ext>
            </a:extLst>
          </p:cNvPr>
          <p:cNvPicPr>
            <a:picLocks noChangeAspect="1"/>
          </p:cNvPicPr>
          <p:nvPr/>
        </p:nvPicPr>
        <p:blipFill rotWithShape="1">
          <a:blip r:embed="rId2"/>
          <a:srcRect t="8404"/>
          <a:stretch/>
        </p:blipFill>
        <p:spPr>
          <a:xfrm>
            <a:off x="1639817" y="1934120"/>
            <a:ext cx="7716784" cy="4505501"/>
          </a:xfrm>
          <a:prstGeom prst="rect">
            <a:avLst/>
          </a:prstGeom>
        </p:spPr>
      </p:pic>
      <p:sp>
        <p:nvSpPr>
          <p:cNvPr id="10" name="ZoneTexte 9">
            <a:extLst>
              <a:ext uri="{FF2B5EF4-FFF2-40B4-BE49-F238E27FC236}">
                <a16:creationId xmlns:a16="http://schemas.microsoft.com/office/drawing/2014/main" id="{8BF094E4-BEC1-46B9-9CC1-142FF96FDDEF}"/>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11" name="Rectangle : coins arrondis 10">
            <a:extLst>
              <a:ext uri="{FF2B5EF4-FFF2-40B4-BE49-F238E27FC236}">
                <a16:creationId xmlns:a16="http://schemas.microsoft.com/office/drawing/2014/main" id="{EAB1CA11-7CD4-4E38-82A3-E3597227831D}"/>
              </a:ext>
            </a:extLst>
          </p:cNvPr>
          <p:cNvSpPr/>
          <p:nvPr/>
        </p:nvSpPr>
        <p:spPr>
          <a:xfrm>
            <a:off x="6310793" y="928798"/>
            <a:ext cx="4152160"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Pour ajouter des informations, sélectionnez une période de travail et cliquez sur « éditer ».</a:t>
            </a:r>
          </a:p>
        </p:txBody>
      </p:sp>
      <p:sp>
        <p:nvSpPr>
          <p:cNvPr id="14" name="Ellipse 13">
            <a:extLst>
              <a:ext uri="{FF2B5EF4-FFF2-40B4-BE49-F238E27FC236}">
                <a16:creationId xmlns:a16="http://schemas.microsoft.com/office/drawing/2014/main" id="{E00516C7-5B05-4145-9EB7-E7BEC3F67C9C}"/>
              </a:ext>
            </a:extLst>
          </p:cNvPr>
          <p:cNvSpPr/>
          <p:nvPr/>
        </p:nvSpPr>
        <p:spPr>
          <a:xfrm>
            <a:off x="6500554" y="3979010"/>
            <a:ext cx="520931" cy="3048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836020A5-B924-4E1E-8B64-C06C1959E884}"/>
              </a:ext>
            </a:extLst>
          </p:cNvPr>
          <p:cNvCxnSpPr>
            <a:cxnSpLocks/>
            <a:stCxn id="11" idx="2"/>
            <a:endCxn id="14" idx="7"/>
          </p:cNvCxnSpPr>
          <p:nvPr/>
        </p:nvCxnSpPr>
        <p:spPr>
          <a:xfrm flipH="1">
            <a:off x="6945196" y="1577107"/>
            <a:ext cx="1441677" cy="244655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6F2319D7-D94B-40F4-A05E-6E91F09FBC69}"/>
              </a:ext>
            </a:extLst>
          </p:cNvPr>
          <p:cNvGrpSpPr/>
          <p:nvPr/>
        </p:nvGrpSpPr>
        <p:grpSpPr>
          <a:xfrm>
            <a:off x="0" y="0"/>
            <a:ext cx="1067506" cy="1252953"/>
            <a:chOff x="1775707" y="4039483"/>
            <a:chExt cx="1067506" cy="1252953"/>
          </a:xfrm>
        </p:grpSpPr>
        <p:sp>
          <p:nvSpPr>
            <p:cNvPr id="15" name="Rectangle : coins arrondis 14">
              <a:extLst>
                <a:ext uri="{FF2B5EF4-FFF2-40B4-BE49-F238E27FC236}">
                  <a16:creationId xmlns:a16="http://schemas.microsoft.com/office/drawing/2014/main" id="{35A99C1D-AD46-42CF-9EE1-B2A7766F7D9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6" name="ZoneTexte 15">
              <a:extLst>
                <a:ext uri="{FF2B5EF4-FFF2-40B4-BE49-F238E27FC236}">
                  <a16:creationId xmlns:a16="http://schemas.microsoft.com/office/drawing/2014/main" id="{059854DE-0133-4CF5-AA3A-9A1D188FB59B}"/>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1513471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6E110A-C258-478B-B98E-8D928C484C0A}"/>
              </a:ext>
            </a:extLst>
          </p:cNvPr>
          <p:cNvPicPr>
            <a:picLocks noChangeAspect="1"/>
          </p:cNvPicPr>
          <p:nvPr/>
        </p:nvPicPr>
        <p:blipFill rotWithShape="1">
          <a:blip r:embed="rId2"/>
          <a:srcRect t="8566"/>
          <a:stretch/>
        </p:blipFill>
        <p:spPr>
          <a:xfrm>
            <a:off x="4051860" y="1603270"/>
            <a:ext cx="7906327" cy="4608022"/>
          </a:xfrm>
          <a:prstGeom prst="rect">
            <a:avLst/>
          </a:prstGeom>
        </p:spPr>
      </p:pic>
      <p:sp>
        <p:nvSpPr>
          <p:cNvPr id="8" name="ZoneTexte 7">
            <a:extLst>
              <a:ext uri="{FF2B5EF4-FFF2-40B4-BE49-F238E27FC236}">
                <a16:creationId xmlns:a16="http://schemas.microsoft.com/office/drawing/2014/main" id="{6CEB1EBA-EC1F-4B25-8DB1-46836257F52A}"/>
              </a:ext>
            </a:extLst>
          </p:cNvPr>
          <p:cNvSpPr txBox="1"/>
          <p:nvPr/>
        </p:nvSpPr>
        <p:spPr>
          <a:xfrm>
            <a:off x="1989513" y="347908"/>
            <a:ext cx="6688975" cy="369332"/>
          </a:xfrm>
          <a:prstGeom prst="rect">
            <a:avLst/>
          </a:prstGeom>
          <a:noFill/>
        </p:spPr>
        <p:txBody>
          <a:bodyPr wrap="square" rtlCol="0">
            <a:spAutoFit/>
          </a:bodyPr>
          <a:lstStyle/>
          <a:p>
            <a:r>
              <a:rPr lang="fr-FR" b="1" dirty="0">
                <a:solidFill>
                  <a:srgbClr val="FF0000"/>
                </a:solidFill>
              </a:rPr>
              <a:t>SOLUTION 2 : Utiliser l’assistant</a:t>
            </a:r>
          </a:p>
        </p:txBody>
      </p:sp>
      <p:sp>
        <p:nvSpPr>
          <p:cNvPr id="9" name="Rectangle : coins arrondis 8">
            <a:extLst>
              <a:ext uri="{FF2B5EF4-FFF2-40B4-BE49-F238E27FC236}">
                <a16:creationId xmlns:a16="http://schemas.microsoft.com/office/drawing/2014/main" id="{BE4DAC42-C50A-4DD7-8FF7-D27E24123C12}"/>
              </a:ext>
            </a:extLst>
          </p:cNvPr>
          <p:cNvSpPr/>
          <p:nvPr/>
        </p:nvSpPr>
        <p:spPr>
          <a:xfrm>
            <a:off x="183935" y="3186546"/>
            <a:ext cx="3280411" cy="13300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l’activité des salariés concernés durant cette plage horaire, et éventuellement le lieu et toute information complémentaire que vous jugerez utile.</a:t>
            </a:r>
          </a:p>
        </p:txBody>
      </p:sp>
      <p:cxnSp>
        <p:nvCxnSpPr>
          <p:cNvPr id="10" name="Connecteur droit avec flèche 9">
            <a:extLst>
              <a:ext uri="{FF2B5EF4-FFF2-40B4-BE49-F238E27FC236}">
                <a16:creationId xmlns:a16="http://schemas.microsoft.com/office/drawing/2014/main" id="{B0C76589-5F79-425F-87AF-05F03A4F3132}"/>
              </a:ext>
            </a:extLst>
          </p:cNvPr>
          <p:cNvCxnSpPr>
            <a:cxnSpLocks/>
            <a:stCxn id="9" idx="3"/>
          </p:cNvCxnSpPr>
          <p:nvPr/>
        </p:nvCxnSpPr>
        <p:spPr>
          <a:xfrm>
            <a:off x="3464346" y="3851564"/>
            <a:ext cx="2698866" cy="166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FAC375F-C41A-4F22-99BB-1F5567F10500}"/>
              </a:ext>
            </a:extLst>
          </p:cNvPr>
          <p:cNvCxnSpPr>
            <a:cxnSpLocks/>
            <a:stCxn id="9" idx="3"/>
          </p:cNvCxnSpPr>
          <p:nvPr/>
        </p:nvCxnSpPr>
        <p:spPr>
          <a:xfrm>
            <a:off x="3464346" y="3851564"/>
            <a:ext cx="2698866" cy="26046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D0AE976-78E8-40F2-BC01-7DFF71829CC9}"/>
              </a:ext>
            </a:extLst>
          </p:cNvPr>
          <p:cNvCxnSpPr>
            <a:cxnSpLocks/>
            <a:stCxn id="9" idx="3"/>
          </p:cNvCxnSpPr>
          <p:nvPr/>
        </p:nvCxnSpPr>
        <p:spPr>
          <a:xfrm>
            <a:off x="3464346" y="3851564"/>
            <a:ext cx="2698866" cy="11249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F00ED6B9-CEDD-431D-A812-06BD716A98B3}"/>
              </a:ext>
            </a:extLst>
          </p:cNvPr>
          <p:cNvGrpSpPr/>
          <p:nvPr/>
        </p:nvGrpSpPr>
        <p:grpSpPr>
          <a:xfrm>
            <a:off x="0" y="0"/>
            <a:ext cx="1067506" cy="1252953"/>
            <a:chOff x="1775707" y="4039483"/>
            <a:chExt cx="1067506" cy="1252953"/>
          </a:xfrm>
        </p:grpSpPr>
        <p:sp>
          <p:nvSpPr>
            <p:cNvPr id="12" name="Rectangle : coins arrondis 11">
              <a:extLst>
                <a:ext uri="{FF2B5EF4-FFF2-40B4-BE49-F238E27FC236}">
                  <a16:creationId xmlns:a16="http://schemas.microsoft.com/office/drawing/2014/main" id="{A7503C60-C569-4FA9-BFEB-9B88E14531EE}"/>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hebdomadaire multi-salarié</a:t>
              </a:r>
            </a:p>
          </p:txBody>
        </p:sp>
        <p:sp>
          <p:nvSpPr>
            <p:cNvPr id="13" name="ZoneTexte 12">
              <a:extLst>
                <a:ext uri="{FF2B5EF4-FFF2-40B4-BE49-F238E27FC236}">
                  <a16:creationId xmlns:a16="http://schemas.microsoft.com/office/drawing/2014/main" id="{AFDFEBFB-F92D-46BB-A49E-10AE2731F6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1.2</a:t>
              </a:r>
            </a:p>
          </p:txBody>
        </p:sp>
      </p:grpSp>
    </p:spTree>
    <p:extLst>
      <p:ext uri="{BB962C8B-B14F-4D97-AF65-F5344CB8AC3E}">
        <p14:creationId xmlns:p14="http://schemas.microsoft.com/office/powerpoint/2010/main" val="2729129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E9CC62-FF0F-4E3A-8D48-01C574B28687}"/>
              </a:ext>
            </a:extLst>
          </p:cNvPr>
          <p:cNvPicPr>
            <a:picLocks noChangeAspect="1"/>
          </p:cNvPicPr>
          <p:nvPr/>
        </p:nvPicPr>
        <p:blipFill>
          <a:blip r:embed="rId2"/>
          <a:stretch>
            <a:fillRect/>
          </a:stretch>
        </p:blipFill>
        <p:spPr>
          <a:xfrm>
            <a:off x="0" y="2464031"/>
            <a:ext cx="12192000" cy="3248891"/>
          </a:xfrm>
          <a:prstGeom prst="rect">
            <a:avLst/>
          </a:prstGeom>
        </p:spPr>
      </p:pic>
      <p:sp>
        <p:nvSpPr>
          <p:cNvPr id="10" name="Ellipse 9">
            <a:extLst>
              <a:ext uri="{FF2B5EF4-FFF2-40B4-BE49-F238E27FC236}">
                <a16:creationId xmlns:a16="http://schemas.microsoft.com/office/drawing/2014/main" id="{FF5CF539-5A94-4A86-A096-BF4A34928736}"/>
              </a:ext>
            </a:extLst>
          </p:cNvPr>
          <p:cNvSpPr/>
          <p:nvPr/>
        </p:nvSpPr>
        <p:spPr>
          <a:xfrm>
            <a:off x="5950894" y="2964314"/>
            <a:ext cx="2444959" cy="118650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CF89F69-5812-4628-8504-8E3882446CFB}"/>
              </a:ext>
            </a:extLst>
          </p:cNvPr>
          <p:cNvPicPr>
            <a:picLocks noChangeAspect="1"/>
          </p:cNvPicPr>
          <p:nvPr/>
        </p:nvPicPr>
        <p:blipFill>
          <a:blip r:embed="rId3"/>
          <a:stretch>
            <a:fillRect/>
          </a:stretch>
        </p:blipFill>
        <p:spPr>
          <a:xfrm>
            <a:off x="1" y="1"/>
            <a:ext cx="6644640" cy="1584959"/>
          </a:xfrm>
          <a:prstGeom prst="rect">
            <a:avLst/>
          </a:prstGeom>
        </p:spPr>
      </p:pic>
      <p:sp>
        <p:nvSpPr>
          <p:cNvPr id="33" name="Rectangle 32">
            <a:extLst>
              <a:ext uri="{FF2B5EF4-FFF2-40B4-BE49-F238E27FC236}">
                <a16:creationId xmlns:a16="http://schemas.microsoft.com/office/drawing/2014/main" id="{92E972F8-18A5-40C4-9A86-738247EE9038}"/>
              </a:ext>
            </a:extLst>
          </p:cNvPr>
          <p:cNvSpPr/>
          <p:nvPr/>
        </p:nvSpPr>
        <p:spPr>
          <a:xfrm>
            <a:off x="2237004" y="681259"/>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328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8C2725-B92B-47A2-AECD-B57036A0D69C}"/>
              </a:ext>
            </a:extLst>
          </p:cNvPr>
          <p:cNvPicPr>
            <a:picLocks noChangeAspect="1"/>
          </p:cNvPicPr>
          <p:nvPr/>
        </p:nvPicPr>
        <p:blipFill>
          <a:blip r:embed="rId2"/>
          <a:stretch>
            <a:fillRect/>
          </a:stretch>
        </p:blipFill>
        <p:spPr>
          <a:xfrm>
            <a:off x="3175462" y="2559127"/>
            <a:ext cx="9016538" cy="4298873"/>
          </a:xfrm>
          <a:prstGeom prst="rect">
            <a:avLst/>
          </a:prstGeom>
        </p:spPr>
      </p:pic>
      <p:grpSp>
        <p:nvGrpSpPr>
          <p:cNvPr id="3" name="Groupe 2">
            <a:extLst>
              <a:ext uri="{FF2B5EF4-FFF2-40B4-BE49-F238E27FC236}">
                <a16:creationId xmlns:a16="http://schemas.microsoft.com/office/drawing/2014/main" id="{5513F3BF-5904-426A-8830-EF0C88533C5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D55B7F1A-0FAE-44C7-9647-28761133EA0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6" name="ZoneTexte 5">
              <a:extLst>
                <a:ext uri="{FF2B5EF4-FFF2-40B4-BE49-F238E27FC236}">
                  <a16:creationId xmlns:a16="http://schemas.microsoft.com/office/drawing/2014/main" id="{F9AAEA10-4516-4619-9820-0E556DC82D5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
        <p:nvSpPr>
          <p:cNvPr id="8" name="Rectangle : coins arrondis 7">
            <a:extLst>
              <a:ext uri="{FF2B5EF4-FFF2-40B4-BE49-F238E27FC236}">
                <a16:creationId xmlns:a16="http://schemas.microsoft.com/office/drawing/2014/main" id="{7E545793-8104-46D9-8809-E738CB65E5F0}"/>
              </a:ext>
            </a:extLst>
          </p:cNvPr>
          <p:cNvSpPr/>
          <p:nvPr/>
        </p:nvSpPr>
        <p:spPr>
          <a:xfrm>
            <a:off x="3675889" y="1252953"/>
            <a:ext cx="3320887" cy="4511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 concerné.</a:t>
            </a:r>
          </a:p>
        </p:txBody>
      </p:sp>
      <p:cxnSp>
        <p:nvCxnSpPr>
          <p:cNvPr id="9" name="Connecteur droit avec flèche 8">
            <a:extLst>
              <a:ext uri="{FF2B5EF4-FFF2-40B4-BE49-F238E27FC236}">
                <a16:creationId xmlns:a16="http://schemas.microsoft.com/office/drawing/2014/main" id="{133134BA-CC99-4E3B-9278-F1639142B5CE}"/>
              </a:ext>
            </a:extLst>
          </p:cNvPr>
          <p:cNvCxnSpPr>
            <a:cxnSpLocks/>
            <a:stCxn id="8" idx="2"/>
          </p:cNvCxnSpPr>
          <p:nvPr/>
        </p:nvCxnSpPr>
        <p:spPr>
          <a:xfrm>
            <a:off x="5336333" y="1704068"/>
            <a:ext cx="116816" cy="129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87F66863-C84A-40B5-9322-A88DF885B303}"/>
              </a:ext>
            </a:extLst>
          </p:cNvPr>
          <p:cNvSpPr/>
          <p:nvPr/>
        </p:nvSpPr>
        <p:spPr>
          <a:xfrm>
            <a:off x="265190" y="4710546"/>
            <a:ext cx="2306215" cy="1083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Créez une ou plusieurs semaines type et attribuez-leur un libellé.</a:t>
            </a:r>
          </a:p>
        </p:txBody>
      </p:sp>
      <p:cxnSp>
        <p:nvCxnSpPr>
          <p:cNvPr id="12" name="Connecteur droit avec flèche 11">
            <a:extLst>
              <a:ext uri="{FF2B5EF4-FFF2-40B4-BE49-F238E27FC236}">
                <a16:creationId xmlns:a16="http://schemas.microsoft.com/office/drawing/2014/main" id="{54FC8E4E-F8F1-450D-956E-AD38D9C3D2A7}"/>
              </a:ext>
            </a:extLst>
          </p:cNvPr>
          <p:cNvCxnSpPr>
            <a:cxnSpLocks/>
            <a:stCxn id="11" idx="2"/>
          </p:cNvCxnSpPr>
          <p:nvPr/>
        </p:nvCxnSpPr>
        <p:spPr>
          <a:xfrm>
            <a:off x="1418298" y="5794335"/>
            <a:ext cx="2183884" cy="817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C8D43A90-B544-44E6-A80B-88374AD7D810}"/>
              </a:ext>
            </a:extLst>
          </p:cNvPr>
          <p:cNvSpPr/>
          <p:nvPr/>
        </p:nvSpPr>
        <p:spPr>
          <a:xfrm>
            <a:off x="7972499" y="418950"/>
            <a:ext cx="3963556" cy="6483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Sélectionnez une semaine et cliquez sur « définir le planning hebdomadaire ».</a:t>
            </a:r>
          </a:p>
        </p:txBody>
      </p:sp>
      <p:sp>
        <p:nvSpPr>
          <p:cNvPr id="15" name="Ellipse 14">
            <a:extLst>
              <a:ext uri="{FF2B5EF4-FFF2-40B4-BE49-F238E27FC236}">
                <a16:creationId xmlns:a16="http://schemas.microsoft.com/office/drawing/2014/main" id="{8103FC85-48E1-4C36-A321-40233989C696}"/>
              </a:ext>
            </a:extLst>
          </p:cNvPr>
          <p:cNvSpPr/>
          <p:nvPr/>
        </p:nvSpPr>
        <p:spPr>
          <a:xfrm>
            <a:off x="7296426" y="4304608"/>
            <a:ext cx="227983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C872D229-D2D4-4778-A219-383A358930D2}"/>
              </a:ext>
            </a:extLst>
          </p:cNvPr>
          <p:cNvCxnSpPr>
            <a:cxnSpLocks/>
            <a:stCxn id="13" idx="2"/>
            <a:endCxn id="15" idx="0"/>
          </p:cNvCxnSpPr>
          <p:nvPr/>
        </p:nvCxnSpPr>
        <p:spPr>
          <a:xfrm flipH="1">
            <a:off x="8436344" y="1067259"/>
            <a:ext cx="1517933" cy="32373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8CDF96A-9CD7-481F-8BD9-1F17521B5837}"/>
              </a:ext>
            </a:extLst>
          </p:cNvPr>
          <p:cNvSpPr txBox="1"/>
          <p:nvPr/>
        </p:nvSpPr>
        <p:spPr>
          <a:xfrm>
            <a:off x="960834" y="1751966"/>
            <a:ext cx="2160871" cy="1169551"/>
          </a:xfrm>
          <a:prstGeom prst="rect">
            <a:avLst/>
          </a:prstGeom>
          <a:noFill/>
        </p:spPr>
        <p:txBody>
          <a:bodyPr wrap="square" rtlCol="0">
            <a:spAutoFit/>
          </a:bodyPr>
          <a:lstStyle/>
          <a:p>
            <a:r>
              <a:rPr lang="fr-FR" sz="1400" dirty="0"/>
              <a:t>Besoin de créer deux semaines qui se ressemblent ? Dupliquez la première et travaillez à partir de la copie obtenue !</a:t>
            </a:r>
          </a:p>
        </p:txBody>
      </p:sp>
      <p:pic>
        <p:nvPicPr>
          <p:cNvPr id="29" name="Graphique 28" descr="Ampoule et engrenage">
            <a:extLst>
              <a:ext uri="{FF2B5EF4-FFF2-40B4-BE49-F238E27FC236}">
                <a16:creationId xmlns:a16="http://schemas.microsoft.com/office/drawing/2014/main" id="{809BEA15-8C47-4834-925E-7687AE714E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1879542"/>
            <a:ext cx="914400" cy="914400"/>
          </a:xfrm>
          <a:prstGeom prst="rect">
            <a:avLst/>
          </a:prstGeom>
        </p:spPr>
      </p:pic>
      <p:sp>
        <p:nvSpPr>
          <p:cNvPr id="34" name="Ellipse 33">
            <a:extLst>
              <a:ext uri="{FF2B5EF4-FFF2-40B4-BE49-F238E27FC236}">
                <a16:creationId xmlns:a16="http://schemas.microsoft.com/office/drawing/2014/main" id="{2A50EF1E-3130-4619-B3C1-64ADC5C64672}"/>
              </a:ext>
            </a:extLst>
          </p:cNvPr>
          <p:cNvSpPr/>
          <p:nvPr/>
        </p:nvSpPr>
        <p:spPr>
          <a:xfrm>
            <a:off x="4680688" y="4296987"/>
            <a:ext cx="1792156" cy="4059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7AD36001-E1A3-44AE-81C6-7C8757E00875}"/>
              </a:ext>
            </a:extLst>
          </p:cNvPr>
          <p:cNvCxnSpPr>
            <a:cxnSpLocks/>
            <a:stCxn id="27" idx="2"/>
            <a:endCxn id="34" idx="1"/>
          </p:cNvCxnSpPr>
          <p:nvPr/>
        </p:nvCxnSpPr>
        <p:spPr>
          <a:xfrm>
            <a:off x="2041270" y="2921517"/>
            <a:ext cx="2901873" cy="14349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82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EABDC3-71CA-476F-B099-F2D06E96A6AA}"/>
              </a:ext>
            </a:extLst>
          </p:cNvPr>
          <p:cNvPicPr>
            <a:picLocks noChangeAspect="1"/>
          </p:cNvPicPr>
          <p:nvPr/>
        </p:nvPicPr>
        <p:blipFill rotWithShape="1">
          <a:blip r:embed="rId2"/>
          <a:srcRect t="8646"/>
          <a:stretch/>
        </p:blipFill>
        <p:spPr>
          <a:xfrm>
            <a:off x="1665010" y="404551"/>
            <a:ext cx="4463440" cy="2599115"/>
          </a:xfrm>
          <a:prstGeom prst="rect">
            <a:avLst/>
          </a:prstGeom>
        </p:spPr>
      </p:pic>
      <p:pic>
        <p:nvPicPr>
          <p:cNvPr id="10" name="Image 9">
            <a:extLst>
              <a:ext uri="{FF2B5EF4-FFF2-40B4-BE49-F238E27FC236}">
                <a16:creationId xmlns:a16="http://schemas.microsoft.com/office/drawing/2014/main" id="{02D03B70-11BC-4FEF-A93E-02CB67DA6AA4}"/>
              </a:ext>
            </a:extLst>
          </p:cNvPr>
          <p:cNvPicPr>
            <a:picLocks noChangeAspect="1"/>
          </p:cNvPicPr>
          <p:nvPr/>
        </p:nvPicPr>
        <p:blipFill rotWithShape="1">
          <a:blip r:embed="rId3"/>
          <a:srcRect t="8566"/>
          <a:stretch/>
        </p:blipFill>
        <p:spPr>
          <a:xfrm>
            <a:off x="694392" y="3125181"/>
            <a:ext cx="6404677" cy="3732819"/>
          </a:xfrm>
          <a:prstGeom prst="rect">
            <a:avLst/>
          </a:prstGeom>
        </p:spPr>
      </p:pic>
      <p:sp>
        <p:nvSpPr>
          <p:cNvPr id="11" name="Rectangle : coins arrondis 10">
            <a:extLst>
              <a:ext uri="{FF2B5EF4-FFF2-40B4-BE49-F238E27FC236}">
                <a16:creationId xmlns:a16="http://schemas.microsoft.com/office/drawing/2014/main" id="{88DCEC77-E1A5-4729-AF3A-63CEBDEA3D07}"/>
              </a:ext>
            </a:extLst>
          </p:cNvPr>
          <p:cNvSpPr/>
          <p:nvPr/>
        </p:nvSpPr>
        <p:spPr>
          <a:xfrm>
            <a:off x="7591278" y="3780064"/>
            <a:ext cx="4254501" cy="14098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Contrôle » une fois votre planning terminé : les non-conformités avec la convention collective et le droit du travail vous sont indiquées (absence de pause, nombre d’heures travaillées trop important, </a:t>
            </a:r>
            <a:r>
              <a:rPr lang="fr-FR" sz="1600" dirty="0" err="1">
                <a:solidFill>
                  <a:schemeClr val="tx1"/>
                </a:solidFill>
              </a:rPr>
              <a:t>etc</a:t>
            </a:r>
            <a:r>
              <a:rPr lang="fr-FR" sz="1600" dirty="0">
                <a:solidFill>
                  <a:schemeClr val="tx1"/>
                </a:solidFill>
              </a:rPr>
              <a:t>).</a:t>
            </a:r>
          </a:p>
        </p:txBody>
      </p:sp>
      <p:sp>
        <p:nvSpPr>
          <p:cNvPr id="13" name="Rectangle : coins arrondis 12">
            <a:extLst>
              <a:ext uri="{FF2B5EF4-FFF2-40B4-BE49-F238E27FC236}">
                <a16:creationId xmlns:a16="http://schemas.microsoft.com/office/drawing/2014/main" id="{ADCFF1C7-548C-4024-A397-36133A20564C}"/>
              </a:ext>
            </a:extLst>
          </p:cNvPr>
          <p:cNvSpPr/>
          <p:nvPr/>
        </p:nvSpPr>
        <p:spPr>
          <a:xfrm>
            <a:off x="7591278" y="804107"/>
            <a:ext cx="3963556" cy="11521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plages horaires dans le planning ou utilisez l’assistant comme vous l’avez fait pour le paramétrage hebdomadaire de l’établissement.</a:t>
            </a:r>
          </a:p>
        </p:txBody>
      </p:sp>
      <p:sp>
        <p:nvSpPr>
          <p:cNvPr id="14" name="Ellipse 13">
            <a:extLst>
              <a:ext uri="{FF2B5EF4-FFF2-40B4-BE49-F238E27FC236}">
                <a16:creationId xmlns:a16="http://schemas.microsoft.com/office/drawing/2014/main" id="{E1AE1B9E-60D6-4785-AF40-A5D4FE695996}"/>
              </a:ext>
            </a:extLst>
          </p:cNvPr>
          <p:cNvSpPr/>
          <p:nvPr/>
        </p:nvSpPr>
        <p:spPr>
          <a:xfrm>
            <a:off x="5814618" y="3698118"/>
            <a:ext cx="586182" cy="30414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4CE6C99D-F0E3-483E-A2C4-F0167CE2E652}"/>
              </a:ext>
            </a:extLst>
          </p:cNvPr>
          <p:cNvCxnSpPr>
            <a:cxnSpLocks/>
            <a:stCxn id="11" idx="1"/>
          </p:cNvCxnSpPr>
          <p:nvPr/>
        </p:nvCxnSpPr>
        <p:spPr>
          <a:xfrm flipH="1" flipV="1">
            <a:off x="6289964" y="3918065"/>
            <a:ext cx="1301314" cy="56692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12CABDB-BA18-41C6-ACF7-CBD5E145A6BC}"/>
              </a:ext>
            </a:extLst>
          </p:cNvPr>
          <p:cNvGrpSpPr/>
          <p:nvPr/>
        </p:nvGrpSpPr>
        <p:grpSpPr>
          <a:xfrm>
            <a:off x="0" y="0"/>
            <a:ext cx="1067506" cy="1252953"/>
            <a:chOff x="1775707" y="4039483"/>
            <a:chExt cx="1067506" cy="1252953"/>
          </a:xfrm>
        </p:grpSpPr>
        <p:sp>
          <p:nvSpPr>
            <p:cNvPr id="16" name="Rectangle : coins arrondis 15">
              <a:extLst>
                <a:ext uri="{FF2B5EF4-FFF2-40B4-BE49-F238E27FC236}">
                  <a16:creationId xmlns:a16="http://schemas.microsoft.com/office/drawing/2014/main" id="{E17984F8-C290-4D81-B2D9-ADE2EF2AB842}"/>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7" name="ZoneTexte 16">
              <a:extLst>
                <a:ext uri="{FF2B5EF4-FFF2-40B4-BE49-F238E27FC236}">
                  <a16:creationId xmlns:a16="http://schemas.microsoft.com/office/drawing/2014/main" id="{38FE96DF-A8FF-4BA9-BC8B-0AF587E410B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223310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C5E905-F895-40E0-B8E3-7B5DA80DAB5B}"/>
              </a:ext>
            </a:extLst>
          </p:cNvPr>
          <p:cNvPicPr>
            <a:picLocks noChangeAspect="1"/>
          </p:cNvPicPr>
          <p:nvPr/>
        </p:nvPicPr>
        <p:blipFill rotWithShape="1">
          <a:blip r:embed="rId2"/>
          <a:srcRect t="8616"/>
          <a:stretch/>
        </p:blipFill>
        <p:spPr>
          <a:xfrm>
            <a:off x="1314438" y="1842769"/>
            <a:ext cx="7786989" cy="4536000"/>
          </a:xfrm>
          <a:prstGeom prst="rect">
            <a:avLst/>
          </a:prstGeom>
        </p:spPr>
      </p:pic>
      <p:sp>
        <p:nvSpPr>
          <p:cNvPr id="6" name="Ellipse 5">
            <a:extLst>
              <a:ext uri="{FF2B5EF4-FFF2-40B4-BE49-F238E27FC236}">
                <a16:creationId xmlns:a16="http://schemas.microsoft.com/office/drawing/2014/main" id="{5F82A777-E25D-4EC9-8021-A6988957F1BE}"/>
              </a:ext>
            </a:extLst>
          </p:cNvPr>
          <p:cNvSpPr/>
          <p:nvPr/>
        </p:nvSpPr>
        <p:spPr>
          <a:xfrm>
            <a:off x="8172312" y="2533724"/>
            <a:ext cx="430082"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6ED00E57-B891-4C70-BE5C-3347B0A2D5F9}"/>
              </a:ext>
            </a:extLst>
          </p:cNvPr>
          <p:cNvSpPr/>
          <p:nvPr/>
        </p:nvSpPr>
        <p:spPr>
          <a:xfrm>
            <a:off x="6913216" y="249383"/>
            <a:ext cx="4774479" cy="12081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a:p>
            <a:r>
              <a:rPr lang="fr-FR" sz="1600" dirty="0">
                <a:solidFill>
                  <a:schemeClr val="tx1"/>
                </a:solidFill>
              </a:rPr>
              <a:t>Le format Excel contient les durées de travail en nombres arrondis au centième (ex : 3,25 pour 3h15)</a:t>
            </a:r>
          </a:p>
        </p:txBody>
      </p:sp>
      <p:cxnSp>
        <p:nvCxnSpPr>
          <p:cNvPr id="8" name="Connecteur droit avec flèche 7">
            <a:extLst>
              <a:ext uri="{FF2B5EF4-FFF2-40B4-BE49-F238E27FC236}">
                <a16:creationId xmlns:a16="http://schemas.microsoft.com/office/drawing/2014/main" id="{74E663DE-5697-4BFD-97A7-27D69435B7D2}"/>
              </a:ext>
            </a:extLst>
          </p:cNvPr>
          <p:cNvCxnSpPr>
            <a:cxnSpLocks/>
            <a:stCxn id="7" idx="2"/>
            <a:endCxn id="6" idx="0"/>
          </p:cNvCxnSpPr>
          <p:nvPr/>
        </p:nvCxnSpPr>
        <p:spPr>
          <a:xfrm flipH="1">
            <a:off x="8387353" y="1457499"/>
            <a:ext cx="913103" cy="10762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DCCDB210-4E61-4F08-8570-11613CC18322}"/>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F2EF4D4-706E-4DB3-A99E-62ADD7FB2B83}"/>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hebdomadaire d’un salarié</a:t>
              </a:r>
            </a:p>
          </p:txBody>
        </p:sp>
        <p:sp>
          <p:nvSpPr>
            <p:cNvPr id="11" name="ZoneTexte 10">
              <a:extLst>
                <a:ext uri="{FF2B5EF4-FFF2-40B4-BE49-F238E27FC236}">
                  <a16:creationId xmlns:a16="http://schemas.microsoft.com/office/drawing/2014/main" id="{59D89D63-AC4F-477C-BFA8-80DDA3DA9F2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2.1</a:t>
              </a:r>
            </a:p>
          </p:txBody>
        </p:sp>
      </p:grpSp>
    </p:spTree>
    <p:extLst>
      <p:ext uri="{BB962C8B-B14F-4D97-AF65-F5344CB8AC3E}">
        <p14:creationId xmlns:p14="http://schemas.microsoft.com/office/powerpoint/2010/main" val="78295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AB402BD-9A42-4531-949F-907018C27A68}"/>
              </a:ext>
            </a:extLst>
          </p:cNvPr>
          <p:cNvPicPr>
            <a:picLocks noChangeAspect="1"/>
          </p:cNvPicPr>
          <p:nvPr/>
        </p:nvPicPr>
        <p:blipFill>
          <a:blip r:embed="rId2"/>
          <a:stretch>
            <a:fillRect/>
          </a:stretch>
        </p:blipFill>
        <p:spPr>
          <a:xfrm>
            <a:off x="0" y="2541616"/>
            <a:ext cx="12192000" cy="3248891"/>
          </a:xfrm>
          <a:prstGeom prst="rect">
            <a:avLst/>
          </a:prstGeom>
        </p:spPr>
      </p:pic>
      <p:sp>
        <p:nvSpPr>
          <p:cNvPr id="2" name="Ellipse 1">
            <a:extLst>
              <a:ext uri="{FF2B5EF4-FFF2-40B4-BE49-F238E27FC236}">
                <a16:creationId xmlns:a16="http://schemas.microsoft.com/office/drawing/2014/main" id="{E4BD23E6-4B2F-4CC1-9A29-4F371402C908}"/>
              </a:ext>
            </a:extLst>
          </p:cNvPr>
          <p:cNvSpPr/>
          <p:nvPr/>
        </p:nvSpPr>
        <p:spPr>
          <a:xfrm>
            <a:off x="8161441" y="3033480"/>
            <a:ext cx="2151882" cy="113258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4A75467-7C1E-4613-B511-11AD5AA715F8}"/>
              </a:ext>
            </a:extLst>
          </p:cNvPr>
          <p:cNvPicPr>
            <a:picLocks noChangeAspect="1"/>
          </p:cNvPicPr>
          <p:nvPr/>
        </p:nvPicPr>
        <p:blipFill>
          <a:blip r:embed="rId3"/>
          <a:stretch>
            <a:fillRect/>
          </a:stretch>
        </p:blipFill>
        <p:spPr>
          <a:xfrm>
            <a:off x="0" y="0"/>
            <a:ext cx="6628015" cy="1601585"/>
          </a:xfrm>
          <a:prstGeom prst="rect">
            <a:avLst/>
          </a:prstGeom>
        </p:spPr>
      </p:pic>
      <p:sp>
        <p:nvSpPr>
          <p:cNvPr id="29" name="Rectangle 28">
            <a:extLst>
              <a:ext uri="{FF2B5EF4-FFF2-40B4-BE49-F238E27FC236}">
                <a16:creationId xmlns:a16="http://schemas.microsoft.com/office/drawing/2014/main" id="{24ADE835-F39E-4B9E-B91F-748BAF3FB071}"/>
              </a:ext>
            </a:extLst>
          </p:cNvPr>
          <p:cNvSpPr/>
          <p:nvPr/>
        </p:nvSpPr>
        <p:spPr>
          <a:xfrm>
            <a:off x="3350911" y="686801"/>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930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16B62B2-5048-4108-ACCC-CD15072AD032}"/>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C9266961-6E1E-4112-B3D7-15E02FEE0836}"/>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5" name="ZoneTexte 4">
              <a:extLst>
                <a:ext uri="{FF2B5EF4-FFF2-40B4-BE49-F238E27FC236}">
                  <a16:creationId xmlns:a16="http://schemas.microsoft.com/office/drawing/2014/main" id="{4EAF0AD9-7F98-41A7-AF1E-6286E1B3458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pic>
        <p:nvPicPr>
          <p:cNvPr id="2" name="Image 1">
            <a:extLst>
              <a:ext uri="{FF2B5EF4-FFF2-40B4-BE49-F238E27FC236}">
                <a16:creationId xmlns:a16="http://schemas.microsoft.com/office/drawing/2014/main" id="{434A5F5E-B7B3-4CFF-B1A0-39A5415714C9}"/>
              </a:ext>
            </a:extLst>
          </p:cNvPr>
          <p:cNvPicPr>
            <a:picLocks noChangeAspect="1"/>
          </p:cNvPicPr>
          <p:nvPr/>
        </p:nvPicPr>
        <p:blipFill rotWithShape="1">
          <a:blip r:embed="rId2"/>
          <a:srcRect t="8512"/>
          <a:stretch/>
        </p:blipFill>
        <p:spPr>
          <a:xfrm>
            <a:off x="3026431" y="2157879"/>
            <a:ext cx="7778259" cy="4536000"/>
          </a:xfrm>
          <a:prstGeom prst="rect">
            <a:avLst/>
          </a:prstGeom>
        </p:spPr>
      </p:pic>
      <p:sp>
        <p:nvSpPr>
          <p:cNvPr id="7" name="Rectangle : coins arrondis 6">
            <a:extLst>
              <a:ext uri="{FF2B5EF4-FFF2-40B4-BE49-F238E27FC236}">
                <a16:creationId xmlns:a16="http://schemas.microsoft.com/office/drawing/2014/main" id="{AB8928A9-CDDB-41FD-82A8-B754BA893559}"/>
              </a:ext>
            </a:extLst>
          </p:cNvPr>
          <p:cNvSpPr/>
          <p:nvPr/>
        </p:nvSpPr>
        <p:spPr>
          <a:xfrm>
            <a:off x="1905002" y="924786"/>
            <a:ext cx="3924573" cy="5563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Sélectionnez une période de modulation.</a:t>
            </a:r>
          </a:p>
        </p:txBody>
      </p:sp>
      <p:cxnSp>
        <p:nvCxnSpPr>
          <p:cNvPr id="8" name="Connecteur droit avec flèche 7">
            <a:extLst>
              <a:ext uri="{FF2B5EF4-FFF2-40B4-BE49-F238E27FC236}">
                <a16:creationId xmlns:a16="http://schemas.microsoft.com/office/drawing/2014/main" id="{E4084729-C1F1-4CD8-B4CB-C2C6C232AF90}"/>
              </a:ext>
            </a:extLst>
          </p:cNvPr>
          <p:cNvCxnSpPr>
            <a:cxnSpLocks/>
            <a:stCxn id="7" idx="3"/>
          </p:cNvCxnSpPr>
          <p:nvPr/>
        </p:nvCxnSpPr>
        <p:spPr>
          <a:xfrm>
            <a:off x="5829575" y="1202978"/>
            <a:ext cx="1500983" cy="19478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95C157D-2775-441D-97EF-B160FEA0AD12}"/>
              </a:ext>
            </a:extLst>
          </p:cNvPr>
          <p:cNvSpPr/>
          <p:nvPr/>
        </p:nvSpPr>
        <p:spPr>
          <a:xfrm>
            <a:off x="8151913" y="2930373"/>
            <a:ext cx="675563" cy="37335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9542C20D-97DD-4C85-B5C2-772B725E1613}"/>
              </a:ext>
            </a:extLst>
          </p:cNvPr>
          <p:cNvSpPr/>
          <p:nvPr/>
        </p:nvSpPr>
        <p:spPr>
          <a:xfrm>
            <a:off x="7330558" y="248544"/>
            <a:ext cx="4563676" cy="14395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remplir » pour générer le planning du salarié en fonction des paramètres généraux de l’établissement ainsi que du planning du salarié et des congés payés renseignés dans l’applicatif « traiter les congés spéciaux et les absences ».</a:t>
            </a:r>
          </a:p>
        </p:txBody>
      </p:sp>
      <p:cxnSp>
        <p:nvCxnSpPr>
          <p:cNvPr id="11" name="Connecteur droit avec flèche 10">
            <a:extLst>
              <a:ext uri="{FF2B5EF4-FFF2-40B4-BE49-F238E27FC236}">
                <a16:creationId xmlns:a16="http://schemas.microsoft.com/office/drawing/2014/main" id="{983D6418-A4D7-458F-95E8-5A665BA4858E}"/>
              </a:ext>
            </a:extLst>
          </p:cNvPr>
          <p:cNvCxnSpPr>
            <a:cxnSpLocks/>
            <a:stCxn id="10" idx="2"/>
            <a:endCxn id="9" idx="7"/>
          </p:cNvCxnSpPr>
          <p:nvPr/>
        </p:nvCxnSpPr>
        <p:spPr>
          <a:xfrm flipH="1">
            <a:off x="8728542" y="1688137"/>
            <a:ext cx="883854" cy="129691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96EC5705-680F-4937-867A-8B9429EC8E3B}"/>
              </a:ext>
            </a:extLst>
          </p:cNvPr>
          <p:cNvSpPr/>
          <p:nvPr/>
        </p:nvSpPr>
        <p:spPr>
          <a:xfrm>
            <a:off x="174793" y="3150809"/>
            <a:ext cx="2378494" cy="5563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14" name="Connecteur droit avec flèche 13">
            <a:extLst>
              <a:ext uri="{FF2B5EF4-FFF2-40B4-BE49-F238E27FC236}">
                <a16:creationId xmlns:a16="http://schemas.microsoft.com/office/drawing/2014/main" id="{1061D73A-6416-40D8-B2CF-A84CA7FC2677}"/>
              </a:ext>
            </a:extLst>
          </p:cNvPr>
          <p:cNvCxnSpPr>
            <a:cxnSpLocks/>
            <a:stCxn id="13" idx="3"/>
          </p:cNvCxnSpPr>
          <p:nvPr/>
        </p:nvCxnSpPr>
        <p:spPr>
          <a:xfrm flipV="1">
            <a:off x="2553287" y="3150809"/>
            <a:ext cx="1597535" cy="27819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46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DE3CDE-0EE9-4D93-AFF8-89BC3082DE0B}"/>
              </a:ext>
            </a:extLst>
          </p:cNvPr>
          <p:cNvPicPr>
            <a:picLocks noChangeAspect="1"/>
          </p:cNvPicPr>
          <p:nvPr/>
        </p:nvPicPr>
        <p:blipFill rotWithShape="1">
          <a:blip r:embed="rId2"/>
          <a:srcRect t="8512"/>
          <a:stretch/>
        </p:blipFill>
        <p:spPr>
          <a:xfrm>
            <a:off x="0" y="1956178"/>
            <a:ext cx="7778259" cy="4536000"/>
          </a:xfrm>
          <a:prstGeom prst="rect">
            <a:avLst/>
          </a:prstGeom>
        </p:spPr>
      </p:pic>
      <p:sp>
        <p:nvSpPr>
          <p:cNvPr id="6" name="Ellipse 5">
            <a:extLst>
              <a:ext uri="{FF2B5EF4-FFF2-40B4-BE49-F238E27FC236}">
                <a16:creationId xmlns:a16="http://schemas.microsoft.com/office/drawing/2014/main" id="{E10C316F-0052-40C4-B037-098754DC8F85}"/>
              </a:ext>
            </a:extLst>
          </p:cNvPr>
          <p:cNvSpPr/>
          <p:nvPr/>
        </p:nvSpPr>
        <p:spPr>
          <a:xfrm>
            <a:off x="6997734" y="2753669"/>
            <a:ext cx="472211"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130A375-9817-41B6-AE68-35B5A6F1F9A9}"/>
              </a:ext>
            </a:extLst>
          </p:cNvPr>
          <p:cNvSpPr/>
          <p:nvPr/>
        </p:nvSpPr>
        <p:spPr>
          <a:xfrm>
            <a:off x="3606368" y="607842"/>
            <a:ext cx="340543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Contrôlez la conformité du planning avec les textes applicables.</a:t>
            </a:r>
          </a:p>
        </p:txBody>
      </p:sp>
      <p:sp>
        <p:nvSpPr>
          <p:cNvPr id="10" name="Rectangle : coins arrondis 9">
            <a:extLst>
              <a:ext uri="{FF2B5EF4-FFF2-40B4-BE49-F238E27FC236}">
                <a16:creationId xmlns:a16="http://schemas.microsoft.com/office/drawing/2014/main" id="{254DCA34-4437-402B-B5B6-1B0A9F20DE7C}"/>
              </a:ext>
            </a:extLst>
          </p:cNvPr>
          <p:cNvSpPr/>
          <p:nvPr/>
        </p:nvSpPr>
        <p:spPr>
          <a:xfrm>
            <a:off x="8160431" y="1552196"/>
            <a:ext cx="3876824" cy="80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Exportez le planning au format Excel, Word ou PDF pour le communiquer au salarié.</a:t>
            </a:r>
          </a:p>
        </p:txBody>
      </p:sp>
      <p:cxnSp>
        <p:nvCxnSpPr>
          <p:cNvPr id="11" name="Connecteur droit avec flèche 10">
            <a:extLst>
              <a:ext uri="{FF2B5EF4-FFF2-40B4-BE49-F238E27FC236}">
                <a16:creationId xmlns:a16="http://schemas.microsoft.com/office/drawing/2014/main" id="{CD995997-8A93-4884-9D5B-C7E2CE92842D}"/>
              </a:ext>
            </a:extLst>
          </p:cNvPr>
          <p:cNvCxnSpPr>
            <a:cxnSpLocks/>
            <a:stCxn id="10" idx="1"/>
            <a:endCxn id="6" idx="7"/>
          </p:cNvCxnSpPr>
          <p:nvPr/>
        </p:nvCxnSpPr>
        <p:spPr>
          <a:xfrm flipH="1">
            <a:off x="7400791" y="1956178"/>
            <a:ext cx="759640" cy="84746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31487C8C-C0CA-4CA8-ACFB-B8712933AED4}"/>
              </a:ext>
            </a:extLst>
          </p:cNvPr>
          <p:cNvSpPr/>
          <p:nvPr/>
        </p:nvSpPr>
        <p:spPr>
          <a:xfrm>
            <a:off x="8160431" y="4784055"/>
            <a:ext cx="3723249" cy="1155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nombre d’heures de travail, le nombre de jours de congés payés et de jours à 0 heure sont indiqués mensuellement et annuellement.</a:t>
            </a:r>
          </a:p>
        </p:txBody>
      </p:sp>
      <p:cxnSp>
        <p:nvCxnSpPr>
          <p:cNvPr id="14" name="Connecteur droit avec flèche 13">
            <a:extLst>
              <a:ext uri="{FF2B5EF4-FFF2-40B4-BE49-F238E27FC236}">
                <a16:creationId xmlns:a16="http://schemas.microsoft.com/office/drawing/2014/main" id="{8F38F20A-02BE-4920-AAFB-2D309A88C1FE}"/>
              </a:ext>
            </a:extLst>
          </p:cNvPr>
          <p:cNvCxnSpPr>
            <a:cxnSpLocks/>
            <a:stCxn id="13" idx="1"/>
          </p:cNvCxnSpPr>
          <p:nvPr/>
        </p:nvCxnSpPr>
        <p:spPr>
          <a:xfrm flipH="1">
            <a:off x="7215447" y="5361601"/>
            <a:ext cx="944984" cy="57754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ED4FEDBC-148C-48BE-90BB-885683207E8F}"/>
              </a:ext>
            </a:extLst>
          </p:cNvPr>
          <p:cNvSpPr/>
          <p:nvPr/>
        </p:nvSpPr>
        <p:spPr>
          <a:xfrm>
            <a:off x="6308417" y="2754402"/>
            <a:ext cx="703385" cy="3412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0295DA4-DB04-4B2B-8865-874A1C61E768}"/>
              </a:ext>
            </a:extLst>
          </p:cNvPr>
          <p:cNvCxnSpPr>
            <a:cxnSpLocks/>
            <a:stCxn id="7" idx="2"/>
            <a:endCxn id="21" idx="1"/>
          </p:cNvCxnSpPr>
          <p:nvPr/>
        </p:nvCxnSpPr>
        <p:spPr>
          <a:xfrm>
            <a:off x="5309085" y="1415805"/>
            <a:ext cx="1102340" cy="1388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BB7A4EB0-16F1-4BCC-95C5-769855A25A6A}"/>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9FB05E51-1A68-4BF3-A169-5150382797EC}"/>
                </a:ext>
              </a:extLst>
            </p:cNvPr>
            <p:cNvSpPr/>
            <p:nvPr/>
          </p:nvSpPr>
          <p:spPr>
            <a:xfrm>
              <a:off x="1775707" y="4378037"/>
              <a:ext cx="1067506" cy="914399"/>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Planifier le temps de travail annuel d’un salarié</a:t>
              </a:r>
            </a:p>
          </p:txBody>
        </p:sp>
        <p:sp>
          <p:nvSpPr>
            <p:cNvPr id="19" name="ZoneTexte 18">
              <a:extLst>
                <a:ext uri="{FF2B5EF4-FFF2-40B4-BE49-F238E27FC236}">
                  <a16:creationId xmlns:a16="http://schemas.microsoft.com/office/drawing/2014/main" id="{F7CA1FDB-DA10-4E10-A5B6-5A496C9FB690}"/>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2.2</a:t>
              </a:r>
            </a:p>
          </p:txBody>
        </p:sp>
      </p:grpSp>
    </p:spTree>
    <p:extLst>
      <p:ext uri="{BB962C8B-B14F-4D97-AF65-F5344CB8AC3E}">
        <p14:creationId xmlns:p14="http://schemas.microsoft.com/office/powerpoint/2010/main" val="426015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F47DB4-AC77-4844-9BBC-845AFE7FEA57}"/>
              </a:ext>
            </a:extLst>
          </p:cNvPr>
          <p:cNvPicPr>
            <a:picLocks noChangeAspect="1"/>
          </p:cNvPicPr>
          <p:nvPr/>
        </p:nvPicPr>
        <p:blipFill>
          <a:blip r:embed="rId2"/>
          <a:stretch>
            <a:fillRect/>
          </a:stretch>
        </p:blipFill>
        <p:spPr>
          <a:xfrm>
            <a:off x="0" y="0"/>
            <a:ext cx="6555971" cy="1618469"/>
          </a:xfrm>
          <a:prstGeom prst="rect">
            <a:avLst/>
          </a:prstGeom>
        </p:spPr>
      </p:pic>
      <p:sp>
        <p:nvSpPr>
          <p:cNvPr id="11" name="Rectangle 10">
            <a:extLst>
              <a:ext uri="{FF2B5EF4-FFF2-40B4-BE49-F238E27FC236}">
                <a16:creationId xmlns:a16="http://schemas.microsoft.com/office/drawing/2014/main" id="{D3184C3D-FB27-49AF-8BE6-2DF485DB6A11}"/>
              </a:ext>
            </a:extLst>
          </p:cNvPr>
          <p:cNvSpPr/>
          <p:nvPr/>
        </p:nvSpPr>
        <p:spPr>
          <a:xfrm>
            <a:off x="4514691" y="473240"/>
            <a:ext cx="845129" cy="5187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4F54A35-09C5-4E24-9A9C-2F94F946D988}"/>
              </a:ext>
            </a:extLst>
          </p:cNvPr>
          <p:cNvPicPr>
            <a:picLocks noChangeAspect="1"/>
          </p:cNvPicPr>
          <p:nvPr/>
        </p:nvPicPr>
        <p:blipFill>
          <a:blip r:embed="rId3"/>
          <a:stretch>
            <a:fillRect/>
          </a:stretch>
        </p:blipFill>
        <p:spPr>
          <a:xfrm>
            <a:off x="0" y="2670077"/>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6135271" y="4704873"/>
            <a:ext cx="2239696"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018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891863-5DC8-4901-8ADD-DCF2C7E3AF86}"/>
              </a:ext>
            </a:extLst>
          </p:cNvPr>
          <p:cNvPicPr>
            <a:picLocks noChangeAspect="1"/>
          </p:cNvPicPr>
          <p:nvPr/>
        </p:nvPicPr>
        <p:blipFill>
          <a:blip r:embed="rId2"/>
          <a:stretch>
            <a:fillRect/>
          </a:stretch>
        </p:blipFill>
        <p:spPr>
          <a:xfrm>
            <a:off x="0" y="2508365"/>
            <a:ext cx="12192000" cy="3248891"/>
          </a:xfrm>
          <a:prstGeom prst="rect">
            <a:avLst/>
          </a:prstGeom>
        </p:spPr>
      </p:pic>
      <p:pic>
        <p:nvPicPr>
          <p:cNvPr id="8" name="Image 7">
            <a:extLst>
              <a:ext uri="{FF2B5EF4-FFF2-40B4-BE49-F238E27FC236}">
                <a16:creationId xmlns:a16="http://schemas.microsoft.com/office/drawing/2014/main" id="{AB12CC26-6BF8-449B-AC9A-382ED9E20A45}"/>
              </a:ext>
            </a:extLst>
          </p:cNvPr>
          <p:cNvPicPr>
            <a:picLocks noChangeAspect="1"/>
          </p:cNvPicPr>
          <p:nvPr/>
        </p:nvPicPr>
        <p:blipFill>
          <a:blip r:embed="rId3"/>
          <a:stretch>
            <a:fillRect/>
          </a:stretch>
        </p:blipFill>
        <p:spPr>
          <a:xfrm>
            <a:off x="0" y="-626"/>
            <a:ext cx="6214873" cy="1534262"/>
          </a:xfrm>
          <a:prstGeom prst="rect">
            <a:avLst/>
          </a:prstGeom>
        </p:spPr>
      </p:pic>
      <p:sp>
        <p:nvSpPr>
          <p:cNvPr id="7" name="Ellipse 6">
            <a:extLst>
              <a:ext uri="{FF2B5EF4-FFF2-40B4-BE49-F238E27FC236}">
                <a16:creationId xmlns:a16="http://schemas.microsoft.com/office/drawing/2014/main" id="{61C57548-E99E-4395-85A6-C5ECC3F1C87E}"/>
              </a:ext>
            </a:extLst>
          </p:cNvPr>
          <p:cNvSpPr/>
          <p:nvPr/>
        </p:nvSpPr>
        <p:spPr>
          <a:xfrm>
            <a:off x="-96243" y="3025767"/>
            <a:ext cx="2005120" cy="110704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670CC5D-C255-47FD-94F0-A0331336F6A3}"/>
              </a:ext>
            </a:extLst>
          </p:cNvPr>
          <p:cNvSpPr/>
          <p:nvPr/>
        </p:nvSpPr>
        <p:spPr>
          <a:xfrm>
            <a:off x="16883" y="681259"/>
            <a:ext cx="786680" cy="7097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998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8F2409-577B-4553-87D8-3339B36FAA0E}"/>
              </a:ext>
            </a:extLst>
          </p:cNvPr>
          <p:cNvPicPr>
            <a:picLocks noChangeAspect="1"/>
          </p:cNvPicPr>
          <p:nvPr/>
        </p:nvPicPr>
        <p:blipFill rotWithShape="1">
          <a:blip r:embed="rId2"/>
          <a:srcRect t="8566"/>
          <a:stretch/>
        </p:blipFill>
        <p:spPr>
          <a:xfrm>
            <a:off x="2595236" y="1780647"/>
            <a:ext cx="7782754" cy="4536000"/>
          </a:xfrm>
          <a:prstGeom prst="rect">
            <a:avLst/>
          </a:prstGeom>
        </p:spPr>
      </p:pic>
      <p:grpSp>
        <p:nvGrpSpPr>
          <p:cNvPr id="3" name="Groupe 2">
            <a:extLst>
              <a:ext uri="{FF2B5EF4-FFF2-40B4-BE49-F238E27FC236}">
                <a16:creationId xmlns:a16="http://schemas.microsoft.com/office/drawing/2014/main" id="{CB808ECE-F553-463E-A6EE-0D71FD60D6F8}"/>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1FD40644-467C-4B0A-A25C-D9189A97EAB9}"/>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5" name="ZoneTexte 4">
              <a:extLst>
                <a:ext uri="{FF2B5EF4-FFF2-40B4-BE49-F238E27FC236}">
                  <a16:creationId xmlns:a16="http://schemas.microsoft.com/office/drawing/2014/main" id="{D984150F-3A49-481D-A65E-27F7D350099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
        <p:nvSpPr>
          <p:cNvPr id="7" name="Rectangle : coins arrondis 6">
            <a:extLst>
              <a:ext uri="{FF2B5EF4-FFF2-40B4-BE49-F238E27FC236}">
                <a16:creationId xmlns:a16="http://schemas.microsoft.com/office/drawing/2014/main" id="{DEE6A6D0-11C7-4BBC-BA16-0E986E0C7BB6}"/>
              </a:ext>
            </a:extLst>
          </p:cNvPr>
          <p:cNvSpPr/>
          <p:nvPr/>
        </p:nvSpPr>
        <p:spPr>
          <a:xfrm>
            <a:off x="2202975" y="537268"/>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l’absence ou le congé d’un salarié.</a:t>
            </a:r>
          </a:p>
        </p:txBody>
      </p:sp>
      <p:sp>
        <p:nvSpPr>
          <p:cNvPr id="9" name="Ellipse 8">
            <a:extLst>
              <a:ext uri="{FF2B5EF4-FFF2-40B4-BE49-F238E27FC236}">
                <a16:creationId xmlns:a16="http://schemas.microsoft.com/office/drawing/2014/main" id="{2B872CA7-FEA9-4D9F-810F-9DC7233D9BE0}"/>
              </a:ext>
            </a:extLst>
          </p:cNvPr>
          <p:cNvSpPr/>
          <p:nvPr/>
        </p:nvSpPr>
        <p:spPr>
          <a:xfrm>
            <a:off x="4471445" y="2654418"/>
            <a:ext cx="644185"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FE1938C-82AB-480C-8345-EAE5F653CD2A}"/>
              </a:ext>
            </a:extLst>
          </p:cNvPr>
          <p:cNvSpPr/>
          <p:nvPr/>
        </p:nvSpPr>
        <p:spPr>
          <a:xfrm>
            <a:off x="8152117" y="530271"/>
            <a:ext cx="3560515" cy="7642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Vous pouvez exporter les données au format de votre choix.</a:t>
            </a:r>
          </a:p>
        </p:txBody>
      </p:sp>
      <p:sp>
        <p:nvSpPr>
          <p:cNvPr id="14" name="Ellipse 13">
            <a:extLst>
              <a:ext uri="{FF2B5EF4-FFF2-40B4-BE49-F238E27FC236}">
                <a16:creationId xmlns:a16="http://schemas.microsoft.com/office/drawing/2014/main" id="{2C16225D-98E5-4564-AEDA-7D15EB879387}"/>
              </a:ext>
            </a:extLst>
          </p:cNvPr>
          <p:cNvSpPr/>
          <p:nvPr/>
        </p:nvSpPr>
        <p:spPr>
          <a:xfrm>
            <a:off x="7102624" y="2654418"/>
            <a:ext cx="750132" cy="24949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2DB2E35E-60C9-4568-B174-F46FB1262455}"/>
              </a:ext>
            </a:extLst>
          </p:cNvPr>
          <p:cNvCxnSpPr>
            <a:cxnSpLocks/>
            <a:stCxn id="11" idx="2"/>
            <a:endCxn id="14" idx="7"/>
          </p:cNvCxnSpPr>
          <p:nvPr/>
        </p:nvCxnSpPr>
        <p:spPr>
          <a:xfrm flipH="1">
            <a:off x="7742902" y="1294539"/>
            <a:ext cx="2189473" cy="139641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324F743B-6E07-408D-8100-0038B7768C0D}"/>
              </a:ext>
            </a:extLst>
          </p:cNvPr>
          <p:cNvCxnSpPr>
            <a:cxnSpLocks/>
            <a:stCxn id="7" idx="2"/>
            <a:endCxn id="9" idx="0"/>
          </p:cNvCxnSpPr>
          <p:nvPr/>
        </p:nvCxnSpPr>
        <p:spPr>
          <a:xfrm>
            <a:off x="3983233" y="1301536"/>
            <a:ext cx="810305" cy="13528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823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9E7A53ED-6480-4BC0-982C-2AD25EF8A054}"/>
              </a:ext>
            </a:extLst>
          </p:cNvPr>
          <p:cNvPicPr>
            <a:picLocks noChangeAspect="1"/>
          </p:cNvPicPr>
          <p:nvPr/>
        </p:nvPicPr>
        <p:blipFill rotWithShape="1">
          <a:blip r:embed="rId2"/>
          <a:srcRect t="8566"/>
          <a:stretch/>
        </p:blipFill>
        <p:spPr>
          <a:xfrm>
            <a:off x="3908647" y="1301536"/>
            <a:ext cx="7782754" cy="4536000"/>
          </a:xfrm>
          <a:prstGeom prst="rect">
            <a:avLst/>
          </a:prstGeom>
        </p:spPr>
      </p:pic>
      <p:sp>
        <p:nvSpPr>
          <p:cNvPr id="6" name="Rectangle : coins arrondis 5">
            <a:extLst>
              <a:ext uri="{FF2B5EF4-FFF2-40B4-BE49-F238E27FC236}">
                <a16:creationId xmlns:a16="http://schemas.microsoft.com/office/drawing/2014/main" id="{4364732D-2CED-4DD9-A7B8-A78A3F4D72A4}"/>
              </a:ext>
            </a:extLst>
          </p:cNvPr>
          <p:cNvSpPr/>
          <p:nvPr/>
        </p:nvSpPr>
        <p:spPr>
          <a:xfrm>
            <a:off x="800896" y="1591507"/>
            <a:ext cx="2684909" cy="483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un salarié.</a:t>
            </a:r>
          </a:p>
        </p:txBody>
      </p:sp>
      <p:cxnSp>
        <p:nvCxnSpPr>
          <p:cNvPr id="7" name="Connecteur droit avec flèche 6">
            <a:extLst>
              <a:ext uri="{FF2B5EF4-FFF2-40B4-BE49-F238E27FC236}">
                <a16:creationId xmlns:a16="http://schemas.microsoft.com/office/drawing/2014/main" id="{A202313D-B2F4-4E21-823C-B2795D5DA024}"/>
              </a:ext>
            </a:extLst>
          </p:cNvPr>
          <p:cNvCxnSpPr>
            <a:cxnSpLocks/>
            <a:stCxn id="6" idx="3"/>
          </p:cNvCxnSpPr>
          <p:nvPr/>
        </p:nvCxnSpPr>
        <p:spPr>
          <a:xfrm>
            <a:off x="3485805" y="1833105"/>
            <a:ext cx="2255519" cy="998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9DEED4B1-0DC7-4C48-8A1D-079D0AE01D80}"/>
              </a:ext>
            </a:extLst>
          </p:cNvPr>
          <p:cNvSpPr/>
          <p:nvPr/>
        </p:nvSpPr>
        <p:spPr>
          <a:xfrm>
            <a:off x="186753" y="2773932"/>
            <a:ext cx="3305592" cy="19172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un type d’évènement dans le menu déroulant : congé d’adoption, de maternité, de paternité, congé parental d’éducation, congé payé, congé pour évènement familial, congé sabbatique, congé sans solde.</a:t>
            </a:r>
          </a:p>
        </p:txBody>
      </p:sp>
      <p:cxnSp>
        <p:nvCxnSpPr>
          <p:cNvPr id="9" name="Connecteur droit avec flèche 8">
            <a:extLst>
              <a:ext uri="{FF2B5EF4-FFF2-40B4-BE49-F238E27FC236}">
                <a16:creationId xmlns:a16="http://schemas.microsoft.com/office/drawing/2014/main" id="{2C06E6A7-F47B-4196-90F6-F1FF7CC1AE85}"/>
              </a:ext>
            </a:extLst>
          </p:cNvPr>
          <p:cNvCxnSpPr>
            <a:cxnSpLocks/>
            <a:stCxn id="8" idx="3"/>
          </p:cNvCxnSpPr>
          <p:nvPr/>
        </p:nvCxnSpPr>
        <p:spPr>
          <a:xfrm>
            <a:off x="3492345" y="3732533"/>
            <a:ext cx="2248979" cy="27415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0D4B8E23-8796-4A79-B14E-84B4ED507237}"/>
              </a:ext>
            </a:extLst>
          </p:cNvPr>
          <p:cNvSpPr/>
          <p:nvPr/>
        </p:nvSpPr>
        <p:spPr>
          <a:xfrm>
            <a:off x="500599" y="5447844"/>
            <a:ext cx="3083920" cy="1071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Renseignez les dates de début et de fin de l’évènement, et éventuellement les heures de début et de fin.</a:t>
            </a:r>
          </a:p>
        </p:txBody>
      </p:sp>
      <p:cxnSp>
        <p:nvCxnSpPr>
          <p:cNvPr id="11" name="Connecteur droit avec flèche 10">
            <a:extLst>
              <a:ext uri="{FF2B5EF4-FFF2-40B4-BE49-F238E27FC236}">
                <a16:creationId xmlns:a16="http://schemas.microsoft.com/office/drawing/2014/main" id="{5F324E82-794E-4D45-851B-90AB116B5A95}"/>
              </a:ext>
            </a:extLst>
          </p:cNvPr>
          <p:cNvCxnSpPr>
            <a:cxnSpLocks/>
            <a:stCxn id="10" idx="3"/>
          </p:cNvCxnSpPr>
          <p:nvPr/>
        </p:nvCxnSpPr>
        <p:spPr>
          <a:xfrm flipV="1">
            <a:off x="3584519" y="4384687"/>
            <a:ext cx="2228848" cy="159895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7D6CB775-98A8-4A0B-B2DF-7EB5B40B148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C1B2BEF1-CE19-4060-A7BA-618238BB68CF}"/>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4" name="ZoneTexte 13">
              <a:extLst>
                <a:ext uri="{FF2B5EF4-FFF2-40B4-BE49-F238E27FC236}">
                  <a16:creationId xmlns:a16="http://schemas.microsoft.com/office/drawing/2014/main" id="{39398E96-E510-44B5-8A47-B87A791C50B7}"/>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08051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3E2961D-EBC8-40D6-8C3D-28334E06B1E9}"/>
              </a:ext>
            </a:extLst>
          </p:cNvPr>
          <p:cNvPicPr>
            <a:picLocks noChangeAspect="1"/>
          </p:cNvPicPr>
          <p:nvPr/>
        </p:nvPicPr>
        <p:blipFill rotWithShape="1">
          <a:blip r:embed="rId2"/>
          <a:srcRect t="8646"/>
          <a:stretch/>
        </p:blipFill>
        <p:spPr>
          <a:xfrm>
            <a:off x="3797813" y="1397040"/>
            <a:ext cx="7789638" cy="4536000"/>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45972" y="2090270"/>
            <a:ext cx="2684909"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Ajoutez librement toute information complémentaire.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230881" y="2433360"/>
            <a:ext cx="3286297" cy="51816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CE7168EA-9220-475B-B0EA-C75F4E6920E2}"/>
              </a:ext>
            </a:extLst>
          </p:cNvPr>
          <p:cNvSpPr/>
          <p:nvPr/>
        </p:nvSpPr>
        <p:spPr>
          <a:xfrm>
            <a:off x="420177" y="4023406"/>
            <a:ext cx="2904915" cy="686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Joignez les pièces justificatives de l’absence du salarié.</a:t>
            </a:r>
          </a:p>
        </p:txBody>
      </p:sp>
      <p:cxnSp>
        <p:nvCxnSpPr>
          <p:cNvPr id="11" name="Connecteur droit avec flèche 10">
            <a:extLst>
              <a:ext uri="{FF2B5EF4-FFF2-40B4-BE49-F238E27FC236}">
                <a16:creationId xmlns:a16="http://schemas.microsoft.com/office/drawing/2014/main" id="{B22EFAD1-5ED3-437C-AFF2-8EB746351F9F}"/>
              </a:ext>
            </a:extLst>
          </p:cNvPr>
          <p:cNvCxnSpPr>
            <a:cxnSpLocks/>
            <a:stCxn id="8" idx="3"/>
          </p:cNvCxnSpPr>
          <p:nvPr/>
        </p:nvCxnSpPr>
        <p:spPr>
          <a:xfrm flipV="1">
            <a:off x="3325092" y="3987840"/>
            <a:ext cx="3042457" cy="3786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8167838" y="4382666"/>
            <a:ext cx="1336380"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congé / absence (hors maladie)</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3.2</a:t>
              </a:r>
            </a:p>
          </p:txBody>
        </p:sp>
      </p:grpSp>
    </p:spTree>
    <p:extLst>
      <p:ext uri="{BB962C8B-B14F-4D97-AF65-F5344CB8AC3E}">
        <p14:creationId xmlns:p14="http://schemas.microsoft.com/office/powerpoint/2010/main" val="1815751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754D742-18DE-45B9-87B2-8F38BF111341}"/>
              </a:ext>
            </a:extLst>
          </p:cNvPr>
          <p:cNvPicPr>
            <a:picLocks noChangeAspect="1"/>
          </p:cNvPicPr>
          <p:nvPr/>
        </p:nvPicPr>
        <p:blipFill>
          <a:blip r:embed="rId2"/>
          <a:stretch>
            <a:fillRect/>
          </a:stretch>
        </p:blipFill>
        <p:spPr>
          <a:xfrm>
            <a:off x="0" y="2502824"/>
            <a:ext cx="12192000" cy="3248891"/>
          </a:xfrm>
          <a:prstGeom prst="rect">
            <a:avLst/>
          </a:prstGeom>
        </p:spPr>
      </p:pic>
      <p:sp>
        <p:nvSpPr>
          <p:cNvPr id="4" name="Ellipse 3">
            <a:extLst>
              <a:ext uri="{FF2B5EF4-FFF2-40B4-BE49-F238E27FC236}">
                <a16:creationId xmlns:a16="http://schemas.microsoft.com/office/drawing/2014/main" id="{12602BEC-8C9F-4B6F-9816-64ABCBE472A1}"/>
              </a:ext>
            </a:extLst>
          </p:cNvPr>
          <p:cNvSpPr/>
          <p:nvPr/>
        </p:nvSpPr>
        <p:spPr>
          <a:xfrm>
            <a:off x="8025031" y="4544161"/>
            <a:ext cx="2426838" cy="115283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4404BBD6-CF82-4A6B-A052-801EF3263366}"/>
              </a:ext>
            </a:extLst>
          </p:cNvPr>
          <p:cNvPicPr>
            <a:picLocks noChangeAspect="1"/>
          </p:cNvPicPr>
          <p:nvPr/>
        </p:nvPicPr>
        <p:blipFill>
          <a:blip r:embed="rId3"/>
          <a:stretch>
            <a:fillRect/>
          </a:stretch>
        </p:blipFill>
        <p:spPr>
          <a:xfrm>
            <a:off x="0" y="0"/>
            <a:ext cx="6555971" cy="1618469"/>
          </a:xfrm>
          <a:prstGeom prst="rect">
            <a:avLst/>
          </a:prstGeom>
        </p:spPr>
      </p:pic>
      <p:sp>
        <p:nvSpPr>
          <p:cNvPr id="32" name="Rectangle 31">
            <a:extLst>
              <a:ext uri="{FF2B5EF4-FFF2-40B4-BE49-F238E27FC236}">
                <a16:creationId xmlns:a16="http://schemas.microsoft.com/office/drawing/2014/main" id="{107236C7-5B93-47A4-8BA6-F8A349CAA84B}"/>
              </a:ext>
            </a:extLst>
          </p:cNvPr>
          <p:cNvSpPr/>
          <p:nvPr/>
        </p:nvSpPr>
        <p:spPr>
          <a:xfrm>
            <a:off x="4514691" y="1066217"/>
            <a:ext cx="845129" cy="5522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4170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A2EBE8-7B59-4D0C-B6CF-7F9215E227E7}"/>
              </a:ext>
            </a:extLst>
          </p:cNvPr>
          <p:cNvPicPr>
            <a:picLocks noChangeAspect="1"/>
          </p:cNvPicPr>
          <p:nvPr/>
        </p:nvPicPr>
        <p:blipFill>
          <a:blip r:embed="rId2"/>
          <a:stretch>
            <a:fillRect/>
          </a:stretch>
        </p:blipFill>
        <p:spPr>
          <a:xfrm>
            <a:off x="3668108" y="1558256"/>
            <a:ext cx="8352096" cy="4385269"/>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171796" y="2090270"/>
            <a:ext cx="3059085" cy="736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 pour renseigner un arrêt maladie.</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a:endCxn id="14" idx="2"/>
          </p:cNvCxnSpPr>
          <p:nvPr/>
        </p:nvCxnSpPr>
        <p:spPr>
          <a:xfrm flipV="1">
            <a:off x="3230881" y="2244032"/>
            <a:ext cx="1800288" cy="21426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CCE9405B-0896-4F75-800F-A1E92BCFF728}"/>
              </a:ext>
            </a:extLst>
          </p:cNvPr>
          <p:cNvSpPr/>
          <p:nvPr/>
        </p:nvSpPr>
        <p:spPr>
          <a:xfrm>
            <a:off x="5031169" y="2054704"/>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Tree>
    <p:extLst>
      <p:ext uri="{BB962C8B-B14F-4D97-AF65-F5344CB8AC3E}">
        <p14:creationId xmlns:p14="http://schemas.microsoft.com/office/powerpoint/2010/main" val="2225595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8572C0-E001-448D-994C-1F52E85F64DD}"/>
              </a:ext>
            </a:extLst>
          </p:cNvPr>
          <p:cNvPicPr>
            <a:picLocks noChangeAspect="1"/>
          </p:cNvPicPr>
          <p:nvPr/>
        </p:nvPicPr>
        <p:blipFill>
          <a:blip r:embed="rId2"/>
          <a:stretch>
            <a:fillRect/>
          </a:stretch>
        </p:blipFill>
        <p:spPr>
          <a:xfrm>
            <a:off x="4709949" y="1653947"/>
            <a:ext cx="6651765" cy="4179624"/>
          </a:xfrm>
          <a:prstGeom prst="rect">
            <a:avLst/>
          </a:prstGeom>
        </p:spPr>
      </p:pic>
      <p:sp>
        <p:nvSpPr>
          <p:cNvPr id="6" name="Rectangle : coins arrondis 5">
            <a:extLst>
              <a:ext uri="{FF2B5EF4-FFF2-40B4-BE49-F238E27FC236}">
                <a16:creationId xmlns:a16="http://schemas.microsoft.com/office/drawing/2014/main" id="{DAA1564D-92F9-4023-A6BF-83AA488A66E6}"/>
              </a:ext>
            </a:extLst>
          </p:cNvPr>
          <p:cNvSpPr/>
          <p:nvPr/>
        </p:nvSpPr>
        <p:spPr>
          <a:xfrm>
            <a:off x="598517" y="1835346"/>
            <a:ext cx="2499360" cy="5980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Sélectionnez le salarié.</a:t>
            </a:r>
          </a:p>
        </p:txBody>
      </p:sp>
      <p:cxnSp>
        <p:nvCxnSpPr>
          <p:cNvPr id="7" name="Connecteur droit avec flèche 6">
            <a:extLst>
              <a:ext uri="{FF2B5EF4-FFF2-40B4-BE49-F238E27FC236}">
                <a16:creationId xmlns:a16="http://schemas.microsoft.com/office/drawing/2014/main" id="{FBB1FDE4-D15B-4039-8639-8E6484F1C150}"/>
              </a:ext>
            </a:extLst>
          </p:cNvPr>
          <p:cNvCxnSpPr>
            <a:cxnSpLocks/>
            <a:stCxn id="6" idx="3"/>
          </p:cNvCxnSpPr>
          <p:nvPr/>
        </p:nvCxnSpPr>
        <p:spPr>
          <a:xfrm>
            <a:off x="3097877" y="2134353"/>
            <a:ext cx="1786436" cy="81389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9" name="Rectangle : coins arrondis 8">
            <a:extLst>
              <a:ext uri="{FF2B5EF4-FFF2-40B4-BE49-F238E27FC236}">
                <a16:creationId xmlns:a16="http://schemas.microsoft.com/office/drawing/2014/main" id="{865B4886-C44B-4C76-A352-15A9CFD8BFD3}"/>
              </a:ext>
            </a:extLst>
          </p:cNvPr>
          <p:cNvSpPr/>
          <p:nvPr/>
        </p:nvSpPr>
        <p:spPr>
          <a:xfrm>
            <a:off x="335280" y="3218028"/>
            <a:ext cx="2646217" cy="866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2. Choisissez le type d’évènement dans le menu déroulant.</a:t>
            </a:r>
          </a:p>
        </p:txBody>
      </p:sp>
      <p:cxnSp>
        <p:nvCxnSpPr>
          <p:cNvPr id="10" name="Connecteur droit avec flèche 9">
            <a:extLst>
              <a:ext uri="{FF2B5EF4-FFF2-40B4-BE49-F238E27FC236}">
                <a16:creationId xmlns:a16="http://schemas.microsoft.com/office/drawing/2014/main" id="{042AA66C-0A26-4D05-AFAE-8EF45BDC9863}"/>
              </a:ext>
            </a:extLst>
          </p:cNvPr>
          <p:cNvCxnSpPr>
            <a:cxnSpLocks/>
            <a:stCxn id="9" idx="3"/>
          </p:cNvCxnSpPr>
          <p:nvPr/>
        </p:nvCxnSpPr>
        <p:spPr>
          <a:xfrm>
            <a:off x="2981497" y="3651174"/>
            <a:ext cx="3280758" cy="89782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7719DC85-5E54-44CC-8C91-16EACC14C412}"/>
              </a:ext>
            </a:extLst>
          </p:cNvPr>
          <p:cNvSpPr/>
          <p:nvPr/>
        </p:nvSpPr>
        <p:spPr>
          <a:xfrm>
            <a:off x="673333" y="4926963"/>
            <a:ext cx="2646217" cy="652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Inscrivez les dates de début et fin de l’arrêt.</a:t>
            </a:r>
          </a:p>
        </p:txBody>
      </p:sp>
      <p:cxnSp>
        <p:nvCxnSpPr>
          <p:cNvPr id="23" name="Connecteur droit avec flèche 22">
            <a:extLst>
              <a:ext uri="{FF2B5EF4-FFF2-40B4-BE49-F238E27FC236}">
                <a16:creationId xmlns:a16="http://schemas.microsoft.com/office/drawing/2014/main" id="{BE3E1E4D-31AE-4CD1-A88A-B3814D35D424}"/>
              </a:ext>
            </a:extLst>
          </p:cNvPr>
          <p:cNvCxnSpPr>
            <a:cxnSpLocks/>
            <a:stCxn id="21" idx="3"/>
          </p:cNvCxnSpPr>
          <p:nvPr/>
        </p:nvCxnSpPr>
        <p:spPr>
          <a:xfrm flipV="1">
            <a:off x="3319550" y="5063887"/>
            <a:ext cx="1564763" cy="18932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6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3" name="Image 2">
            <a:extLst>
              <a:ext uri="{FF2B5EF4-FFF2-40B4-BE49-F238E27FC236}">
                <a16:creationId xmlns:a16="http://schemas.microsoft.com/office/drawing/2014/main" id="{64CAE3DB-1413-4A99-A098-11389CA9CAC3}"/>
              </a:ext>
            </a:extLst>
          </p:cNvPr>
          <p:cNvPicPr>
            <a:picLocks noChangeAspect="1"/>
          </p:cNvPicPr>
          <p:nvPr/>
        </p:nvPicPr>
        <p:blipFill>
          <a:blip r:embed="rId2"/>
          <a:stretch>
            <a:fillRect/>
          </a:stretch>
        </p:blipFill>
        <p:spPr>
          <a:xfrm>
            <a:off x="3679766" y="1838498"/>
            <a:ext cx="8450323" cy="4194789"/>
          </a:xfrm>
          <a:prstGeom prst="rect">
            <a:avLst/>
          </a:prstGeom>
        </p:spPr>
      </p:pic>
      <p:sp>
        <p:nvSpPr>
          <p:cNvPr id="5" name="Rectangle : coins arrondis 4">
            <a:extLst>
              <a:ext uri="{FF2B5EF4-FFF2-40B4-BE49-F238E27FC236}">
                <a16:creationId xmlns:a16="http://schemas.microsoft.com/office/drawing/2014/main" id="{BE0CDDE3-FFA9-47FF-BE9A-F9EB6C33B1CC}"/>
              </a:ext>
            </a:extLst>
          </p:cNvPr>
          <p:cNvSpPr/>
          <p:nvPr/>
        </p:nvSpPr>
        <p:spPr>
          <a:xfrm>
            <a:off x="0" y="1838498"/>
            <a:ext cx="3053542" cy="21737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vous informe du nombre de jours de maintien de salaire et du nombre de jours d’indemnisation prévoyance auquel a droit le salarié en fonction de son ancienneté et de ses éventuels arrêts maladie précédents.</a:t>
            </a:r>
          </a:p>
        </p:txBody>
      </p:sp>
      <p:cxnSp>
        <p:nvCxnSpPr>
          <p:cNvPr id="8" name="Connecteur droit avec flèche 7">
            <a:extLst>
              <a:ext uri="{FF2B5EF4-FFF2-40B4-BE49-F238E27FC236}">
                <a16:creationId xmlns:a16="http://schemas.microsoft.com/office/drawing/2014/main" id="{ABE8EC2A-8EBD-4113-A28C-0486D0D8B985}"/>
              </a:ext>
            </a:extLst>
          </p:cNvPr>
          <p:cNvCxnSpPr>
            <a:cxnSpLocks/>
            <a:stCxn id="5" idx="3"/>
          </p:cNvCxnSpPr>
          <p:nvPr/>
        </p:nvCxnSpPr>
        <p:spPr>
          <a:xfrm>
            <a:off x="3053542" y="2925387"/>
            <a:ext cx="2626822" cy="14526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53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B5A5CDA-109A-4A58-98CE-77FDB56D0CC7}"/>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8FC12007-9AF1-487C-B328-285339D597C0}"/>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15" name="ZoneTexte 14">
              <a:extLst>
                <a:ext uri="{FF2B5EF4-FFF2-40B4-BE49-F238E27FC236}">
                  <a16:creationId xmlns:a16="http://schemas.microsoft.com/office/drawing/2014/main" id="{6EDC7382-2225-40CD-B785-A4F6543938B8}"/>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pic>
        <p:nvPicPr>
          <p:cNvPr id="4" name="Image 3">
            <a:extLst>
              <a:ext uri="{FF2B5EF4-FFF2-40B4-BE49-F238E27FC236}">
                <a16:creationId xmlns:a16="http://schemas.microsoft.com/office/drawing/2014/main" id="{FE40415A-651E-4F40-8ED5-C2EA0F96D7D7}"/>
              </a:ext>
            </a:extLst>
          </p:cNvPr>
          <p:cNvPicPr>
            <a:picLocks noChangeAspect="1"/>
          </p:cNvPicPr>
          <p:nvPr/>
        </p:nvPicPr>
        <p:blipFill>
          <a:blip r:embed="rId2"/>
          <a:stretch>
            <a:fillRect/>
          </a:stretch>
        </p:blipFill>
        <p:spPr>
          <a:xfrm>
            <a:off x="1883184" y="2776951"/>
            <a:ext cx="8292625" cy="3701104"/>
          </a:xfrm>
          <a:prstGeom prst="rect">
            <a:avLst/>
          </a:prstGeom>
        </p:spPr>
      </p:pic>
      <p:sp>
        <p:nvSpPr>
          <p:cNvPr id="8" name="Rectangle : coins arrondis 7">
            <a:extLst>
              <a:ext uri="{FF2B5EF4-FFF2-40B4-BE49-F238E27FC236}">
                <a16:creationId xmlns:a16="http://schemas.microsoft.com/office/drawing/2014/main" id="{A6F51078-140A-4922-885E-950400EFAF0D}"/>
              </a:ext>
            </a:extLst>
          </p:cNvPr>
          <p:cNvSpPr/>
          <p:nvPr/>
        </p:nvSpPr>
        <p:spPr>
          <a:xfrm>
            <a:off x="1939636" y="1341120"/>
            <a:ext cx="4228407"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 montant des IJSS, du PMSS et des rémunérations brutes des 12 derniers mois.</a:t>
            </a:r>
          </a:p>
        </p:txBody>
      </p:sp>
      <p:cxnSp>
        <p:nvCxnSpPr>
          <p:cNvPr id="9" name="Connecteur droit avec flèche 8">
            <a:extLst>
              <a:ext uri="{FF2B5EF4-FFF2-40B4-BE49-F238E27FC236}">
                <a16:creationId xmlns:a16="http://schemas.microsoft.com/office/drawing/2014/main" id="{B9F38E41-E7DE-4F48-88B1-E9BC5E612325}"/>
              </a:ext>
            </a:extLst>
          </p:cNvPr>
          <p:cNvCxnSpPr>
            <a:cxnSpLocks/>
            <a:stCxn id="8" idx="2"/>
          </p:cNvCxnSpPr>
          <p:nvPr/>
        </p:nvCxnSpPr>
        <p:spPr>
          <a:xfrm>
            <a:off x="4053840" y="2042491"/>
            <a:ext cx="318655" cy="186449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281515E-3E9A-433C-9AE2-FC452C3383DC}"/>
              </a:ext>
            </a:extLst>
          </p:cNvPr>
          <p:cNvCxnSpPr>
            <a:cxnSpLocks/>
            <a:stCxn id="8" idx="2"/>
          </p:cNvCxnSpPr>
          <p:nvPr/>
        </p:nvCxnSpPr>
        <p:spPr>
          <a:xfrm>
            <a:off x="4053840" y="2042491"/>
            <a:ext cx="2806931" cy="196424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7C7FDC0-EF18-4C5B-864D-E9CDFF008A63}"/>
              </a:ext>
            </a:extLst>
          </p:cNvPr>
          <p:cNvCxnSpPr>
            <a:cxnSpLocks/>
            <a:stCxn id="8" idx="2"/>
          </p:cNvCxnSpPr>
          <p:nvPr/>
        </p:nvCxnSpPr>
        <p:spPr>
          <a:xfrm>
            <a:off x="4053840" y="2042491"/>
            <a:ext cx="4228407" cy="19143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93F5F69E-646C-458A-8442-EB8E1774D24D}"/>
              </a:ext>
            </a:extLst>
          </p:cNvPr>
          <p:cNvSpPr/>
          <p:nvPr/>
        </p:nvSpPr>
        <p:spPr>
          <a:xfrm>
            <a:off x="9354413" y="4322619"/>
            <a:ext cx="402134"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B1708316-61DD-4AD4-8EB1-B41EC4147BCD}"/>
              </a:ext>
            </a:extLst>
          </p:cNvPr>
          <p:cNvCxnSpPr>
            <a:cxnSpLocks/>
            <a:endCxn id="35" idx="0"/>
          </p:cNvCxnSpPr>
          <p:nvPr/>
        </p:nvCxnSpPr>
        <p:spPr>
          <a:xfrm flipH="1">
            <a:off x="9555480" y="1972888"/>
            <a:ext cx="519796" cy="234973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9D726718-9D83-42AC-97A1-DBFA04F8521C}"/>
              </a:ext>
            </a:extLst>
          </p:cNvPr>
          <p:cNvSpPr txBox="1"/>
          <p:nvPr/>
        </p:nvSpPr>
        <p:spPr>
          <a:xfrm>
            <a:off x="9533313" y="864066"/>
            <a:ext cx="2160871" cy="954107"/>
          </a:xfrm>
          <a:prstGeom prst="rect">
            <a:avLst/>
          </a:prstGeom>
          <a:noFill/>
        </p:spPr>
        <p:txBody>
          <a:bodyPr wrap="square" rtlCol="0">
            <a:spAutoFit/>
          </a:bodyPr>
          <a:lstStyle/>
          <a:p>
            <a:r>
              <a:rPr lang="fr-FR" sz="1400" dirty="0">
                <a:solidFill>
                  <a:schemeClr val="tx1"/>
                </a:solidFill>
              </a:rPr>
              <a:t>Utiliser le bouton copier-coller pour répliquer les montants inscrits sur toutes les autres lignes.</a:t>
            </a:r>
          </a:p>
        </p:txBody>
      </p:sp>
      <p:pic>
        <p:nvPicPr>
          <p:cNvPr id="38" name="Graphique 37" descr="Ampoule et engrenage">
            <a:extLst>
              <a:ext uri="{FF2B5EF4-FFF2-40B4-BE49-F238E27FC236}">
                <a16:creationId xmlns:a16="http://schemas.microsoft.com/office/drawing/2014/main" id="{B1B793D1-BF56-403B-8BDC-43DC0897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8913" y="883920"/>
            <a:ext cx="914400" cy="914400"/>
          </a:xfrm>
          <a:prstGeom prst="rect">
            <a:avLst/>
          </a:prstGeom>
        </p:spPr>
      </p:pic>
      <p:sp>
        <p:nvSpPr>
          <p:cNvPr id="41" name="Rectangle 40">
            <a:extLst>
              <a:ext uri="{FF2B5EF4-FFF2-40B4-BE49-F238E27FC236}">
                <a16:creationId xmlns:a16="http://schemas.microsoft.com/office/drawing/2014/main" id="{3D39E64E-9E49-4509-B48A-285AA24AB436}"/>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Tree>
    <p:extLst>
      <p:ext uri="{BB962C8B-B14F-4D97-AF65-F5344CB8AC3E}">
        <p14:creationId xmlns:p14="http://schemas.microsoft.com/office/powerpoint/2010/main" val="3118403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512685-60F7-45B7-A0E5-5A7ECCEB6630}"/>
              </a:ext>
            </a:extLst>
          </p:cNvPr>
          <p:cNvPicPr>
            <a:picLocks noChangeAspect="1"/>
          </p:cNvPicPr>
          <p:nvPr/>
        </p:nvPicPr>
        <p:blipFill>
          <a:blip r:embed="rId2"/>
          <a:stretch>
            <a:fillRect/>
          </a:stretch>
        </p:blipFill>
        <p:spPr>
          <a:xfrm>
            <a:off x="1490749" y="2294317"/>
            <a:ext cx="8615132" cy="3709916"/>
          </a:xfrm>
          <a:prstGeom prst="rect">
            <a:avLst/>
          </a:prstGeom>
        </p:spPr>
      </p:pic>
      <p:grpSp>
        <p:nvGrpSpPr>
          <p:cNvPr id="4" name="Groupe 3">
            <a:extLst>
              <a:ext uri="{FF2B5EF4-FFF2-40B4-BE49-F238E27FC236}">
                <a16:creationId xmlns:a16="http://schemas.microsoft.com/office/drawing/2014/main" id="{41AE698F-B983-4D7C-AA87-A9F180CDC203}"/>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CD404803-6D61-438D-907E-226CF6633EEA}"/>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AE3C6721-7CE2-4B59-9C16-AE38846912F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7ABF31C1-73C2-4CF9-9D75-DD3C99C12C03}"/>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FDB07E19-7B34-41A6-9794-48BB2898B96B}"/>
              </a:ext>
            </a:extLst>
          </p:cNvPr>
          <p:cNvSpPr/>
          <p:nvPr/>
        </p:nvSpPr>
        <p:spPr>
          <a:xfrm>
            <a:off x="3986141" y="1217692"/>
            <a:ext cx="3624349"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Complétez les informations relatives à la situation actuelle du salarié.</a:t>
            </a:r>
          </a:p>
        </p:txBody>
      </p:sp>
    </p:spTree>
    <p:extLst>
      <p:ext uri="{BB962C8B-B14F-4D97-AF65-F5344CB8AC3E}">
        <p14:creationId xmlns:p14="http://schemas.microsoft.com/office/powerpoint/2010/main" val="353382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112E03-AE55-4F0E-B313-6B019CCE0B98}"/>
              </a:ext>
            </a:extLst>
          </p:cNvPr>
          <p:cNvPicPr>
            <a:picLocks noChangeAspect="1"/>
          </p:cNvPicPr>
          <p:nvPr/>
        </p:nvPicPr>
        <p:blipFill>
          <a:blip r:embed="rId2"/>
          <a:stretch>
            <a:fillRect/>
          </a:stretch>
        </p:blipFill>
        <p:spPr>
          <a:xfrm>
            <a:off x="2111427" y="1348332"/>
            <a:ext cx="7132324" cy="3979025"/>
          </a:xfrm>
          <a:prstGeom prst="rect">
            <a:avLst/>
          </a:prstGeom>
        </p:spPr>
      </p:pic>
      <p:grpSp>
        <p:nvGrpSpPr>
          <p:cNvPr id="4" name="Groupe 3">
            <a:extLst>
              <a:ext uri="{FF2B5EF4-FFF2-40B4-BE49-F238E27FC236}">
                <a16:creationId xmlns:a16="http://schemas.microsoft.com/office/drawing/2014/main" id="{795EFE3C-48B6-4C9E-B398-2FB1D15D5924}"/>
              </a:ext>
            </a:extLst>
          </p:cNvPr>
          <p:cNvGrpSpPr/>
          <p:nvPr/>
        </p:nvGrpSpPr>
        <p:grpSpPr>
          <a:xfrm>
            <a:off x="0" y="0"/>
            <a:ext cx="1067506" cy="1252953"/>
            <a:chOff x="1775707" y="4039483"/>
            <a:chExt cx="1067506" cy="1252953"/>
          </a:xfrm>
        </p:grpSpPr>
        <p:sp>
          <p:nvSpPr>
            <p:cNvPr id="5" name="Rectangle : coins arrondis 4">
              <a:extLst>
                <a:ext uri="{FF2B5EF4-FFF2-40B4-BE49-F238E27FC236}">
                  <a16:creationId xmlns:a16="http://schemas.microsoft.com/office/drawing/2014/main" id="{45871295-FF7D-40B7-8B4A-70F392B0E0C4}"/>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Traiter un arrêt maladie / accident de travail</a:t>
              </a:r>
            </a:p>
          </p:txBody>
        </p:sp>
        <p:sp>
          <p:nvSpPr>
            <p:cNvPr id="6" name="ZoneTexte 5">
              <a:extLst>
                <a:ext uri="{FF2B5EF4-FFF2-40B4-BE49-F238E27FC236}">
                  <a16:creationId xmlns:a16="http://schemas.microsoft.com/office/drawing/2014/main" id="{7E319438-588C-426F-BC7D-DB6CB89372FE}"/>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3.3</a:t>
              </a:r>
            </a:p>
          </p:txBody>
        </p:sp>
      </p:grpSp>
      <p:sp>
        <p:nvSpPr>
          <p:cNvPr id="7" name="Rectangle 6">
            <a:extLst>
              <a:ext uri="{FF2B5EF4-FFF2-40B4-BE49-F238E27FC236}">
                <a16:creationId xmlns:a16="http://schemas.microsoft.com/office/drawing/2014/main" id="{24722B24-36D5-4FBF-81AE-8B009AA908DC}"/>
              </a:ext>
            </a:extLst>
          </p:cNvPr>
          <p:cNvSpPr/>
          <p:nvPr/>
        </p:nvSpPr>
        <p:spPr>
          <a:xfrm>
            <a:off x="1567995" y="6124"/>
            <a:ext cx="2449483" cy="747642"/>
          </a:xfrm>
          <a:prstGeom prst="rect">
            <a:avLst/>
          </a:prstGeom>
          <a:solidFill>
            <a:srgbClr val="A9D18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Uniquement si l’arrêt ouvre droit à indemnisation par la prévoyance</a:t>
            </a:r>
          </a:p>
        </p:txBody>
      </p:sp>
      <p:sp>
        <p:nvSpPr>
          <p:cNvPr id="8" name="Rectangle : coins arrondis 7">
            <a:extLst>
              <a:ext uri="{FF2B5EF4-FFF2-40B4-BE49-F238E27FC236}">
                <a16:creationId xmlns:a16="http://schemas.microsoft.com/office/drawing/2014/main" id="{4D9A1B3B-53F3-4C66-8073-ADF61B5B9477}"/>
              </a:ext>
            </a:extLst>
          </p:cNvPr>
          <p:cNvSpPr/>
          <p:nvPr/>
        </p:nvSpPr>
        <p:spPr>
          <a:xfrm>
            <a:off x="4917166" y="338554"/>
            <a:ext cx="4686804" cy="7013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ISIRH génère un formulaire de déclaration de sinistre rempli grâce aux informations renseignées.</a:t>
            </a:r>
          </a:p>
        </p:txBody>
      </p:sp>
      <p:sp>
        <p:nvSpPr>
          <p:cNvPr id="9" name="Rectangle : coins arrondis 8">
            <a:extLst>
              <a:ext uri="{FF2B5EF4-FFF2-40B4-BE49-F238E27FC236}">
                <a16:creationId xmlns:a16="http://schemas.microsoft.com/office/drawing/2014/main" id="{04C3891E-13E8-4BFF-8CDC-D59F1BCC5085}"/>
              </a:ext>
            </a:extLst>
          </p:cNvPr>
          <p:cNvSpPr/>
          <p:nvPr/>
        </p:nvSpPr>
        <p:spPr>
          <a:xfrm>
            <a:off x="7329761" y="5689462"/>
            <a:ext cx="4794870"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envoyer », un nouveau mail s’ouvre dans lequel l’adresse mail de l’organisme de prévoyance est automatiquement renseignée en destinataire.</a:t>
            </a:r>
          </a:p>
        </p:txBody>
      </p:sp>
      <p:sp>
        <p:nvSpPr>
          <p:cNvPr id="10" name="Rectangle : coins arrondis 9">
            <a:extLst>
              <a:ext uri="{FF2B5EF4-FFF2-40B4-BE49-F238E27FC236}">
                <a16:creationId xmlns:a16="http://schemas.microsoft.com/office/drawing/2014/main" id="{1F4CBC26-506D-45F7-9CD7-94AC4124231D}"/>
              </a:ext>
            </a:extLst>
          </p:cNvPr>
          <p:cNvSpPr/>
          <p:nvPr/>
        </p:nvSpPr>
        <p:spPr>
          <a:xfrm>
            <a:off x="2869817" y="5710314"/>
            <a:ext cx="4094698" cy="8817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télécharger » et joignez le PDF ainsi obtenu en pièce jointe du mail à envoyer à l’organisme de prévoyance.</a:t>
            </a:r>
          </a:p>
        </p:txBody>
      </p:sp>
      <p:sp>
        <p:nvSpPr>
          <p:cNvPr id="24" name="Ellipse 23">
            <a:extLst>
              <a:ext uri="{FF2B5EF4-FFF2-40B4-BE49-F238E27FC236}">
                <a16:creationId xmlns:a16="http://schemas.microsoft.com/office/drawing/2014/main" id="{9D76B1D9-85C2-4DF0-B714-D9CA3CE2A76E}"/>
              </a:ext>
            </a:extLst>
          </p:cNvPr>
          <p:cNvSpPr/>
          <p:nvPr/>
        </p:nvSpPr>
        <p:spPr>
          <a:xfrm>
            <a:off x="7393490" y="4981092"/>
            <a:ext cx="1037687"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98AB721-592B-4DA5-ACD7-92FDADE7752C}"/>
              </a:ext>
            </a:extLst>
          </p:cNvPr>
          <p:cNvSpPr/>
          <p:nvPr/>
        </p:nvSpPr>
        <p:spPr>
          <a:xfrm>
            <a:off x="8397925" y="4985698"/>
            <a:ext cx="884621"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387770D-6677-4837-9191-54E011CF1A17}"/>
              </a:ext>
            </a:extLst>
          </p:cNvPr>
          <p:cNvCxnSpPr>
            <a:cxnSpLocks/>
          </p:cNvCxnSpPr>
          <p:nvPr/>
        </p:nvCxnSpPr>
        <p:spPr>
          <a:xfrm flipV="1">
            <a:off x="6888480" y="5327357"/>
            <a:ext cx="720436" cy="38295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4CF38AC-A593-4D7F-8967-B234465240D6}"/>
              </a:ext>
            </a:extLst>
          </p:cNvPr>
          <p:cNvCxnSpPr>
            <a:cxnSpLocks/>
          </p:cNvCxnSpPr>
          <p:nvPr/>
        </p:nvCxnSpPr>
        <p:spPr>
          <a:xfrm flipH="1" flipV="1">
            <a:off x="9049789" y="5327357"/>
            <a:ext cx="421178" cy="35610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39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37E9230-86A4-4BD8-9C6A-AFEFFB59E90E}"/>
              </a:ext>
            </a:extLst>
          </p:cNvPr>
          <p:cNvPicPr>
            <a:picLocks noChangeAspect="1"/>
          </p:cNvPicPr>
          <p:nvPr/>
        </p:nvPicPr>
        <p:blipFill>
          <a:blip r:embed="rId2"/>
          <a:stretch>
            <a:fillRect/>
          </a:stretch>
        </p:blipFill>
        <p:spPr>
          <a:xfrm>
            <a:off x="2377697" y="2655051"/>
            <a:ext cx="8112965" cy="4202949"/>
          </a:xfrm>
          <a:prstGeom prst="rect">
            <a:avLst/>
          </a:prstGeom>
        </p:spPr>
      </p:pic>
      <p:cxnSp>
        <p:nvCxnSpPr>
          <p:cNvPr id="6" name="Connecteur droit avec flèche 5">
            <a:extLst>
              <a:ext uri="{FF2B5EF4-FFF2-40B4-BE49-F238E27FC236}">
                <a16:creationId xmlns:a16="http://schemas.microsoft.com/office/drawing/2014/main" id="{316C1CD9-D7E5-43DE-83F8-D80ACDA05367}"/>
              </a:ext>
            </a:extLst>
          </p:cNvPr>
          <p:cNvCxnSpPr>
            <a:cxnSpLocks/>
            <a:stCxn id="8" idx="2"/>
          </p:cNvCxnSpPr>
          <p:nvPr/>
        </p:nvCxnSpPr>
        <p:spPr>
          <a:xfrm flipH="1">
            <a:off x="5930880" y="2132832"/>
            <a:ext cx="376500" cy="120888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
        <p:nvSpPr>
          <p:cNvPr id="8" name="Rectangle : coins arrondis 7">
            <a:extLst>
              <a:ext uri="{FF2B5EF4-FFF2-40B4-BE49-F238E27FC236}">
                <a16:creationId xmlns:a16="http://schemas.microsoft.com/office/drawing/2014/main" id="{845452E4-70AE-4AC3-9D2D-2CEDFBC7BA30}"/>
              </a:ext>
            </a:extLst>
          </p:cNvPr>
          <p:cNvSpPr/>
          <p:nvPr/>
        </p:nvSpPr>
        <p:spPr>
          <a:xfrm>
            <a:off x="5493523" y="1410015"/>
            <a:ext cx="1627714" cy="722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la zone scolaire.</a:t>
            </a:r>
          </a:p>
        </p:txBody>
      </p:sp>
      <p:cxnSp>
        <p:nvCxnSpPr>
          <p:cNvPr id="18" name="Connecteur droit avec flèche 17">
            <a:extLst>
              <a:ext uri="{FF2B5EF4-FFF2-40B4-BE49-F238E27FC236}">
                <a16:creationId xmlns:a16="http://schemas.microsoft.com/office/drawing/2014/main" id="{7054A83C-B6BF-4BA7-BD8B-061174A6F821}"/>
              </a:ext>
            </a:extLst>
          </p:cNvPr>
          <p:cNvCxnSpPr>
            <a:cxnSpLocks/>
            <a:stCxn id="20" idx="2"/>
          </p:cNvCxnSpPr>
          <p:nvPr/>
        </p:nvCxnSpPr>
        <p:spPr>
          <a:xfrm>
            <a:off x="2860573" y="2287778"/>
            <a:ext cx="298263" cy="776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 coins arrondis 19">
            <a:extLst>
              <a:ext uri="{FF2B5EF4-FFF2-40B4-BE49-F238E27FC236}">
                <a16:creationId xmlns:a16="http://schemas.microsoft.com/office/drawing/2014/main" id="{5D9327D1-281B-49FB-9D67-C2E7BD575E72}"/>
              </a:ext>
            </a:extLst>
          </p:cNvPr>
          <p:cNvSpPr/>
          <p:nvPr/>
        </p:nvSpPr>
        <p:spPr>
          <a:xfrm>
            <a:off x="1342039" y="898011"/>
            <a:ext cx="3037068" cy="1389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Indiquez les horaires d’ouverture de l’établissement : tous les horaires de travail des salariés devront être inclus dans cette plage horaire.</a:t>
            </a:r>
          </a:p>
        </p:txBody>
      </p:sp>
      <p:sp>
        <p:nvSpPr>
          <p:cNvPr id="24" name="Rectangle : coins arrondis 23">
            <a:extLst>
              <a:ext uri="{FF2B5EF4-FFF2-40B4-BE49-F238E27FC236}">
                <a16:creationId xmlns:a16="http://schemas.microsoft.com/office/drawing/2014/main" id="{21397EA8-CA23-42C8-98EC-839791FB52E2}"/>
              </a:ext>
            </a:extLst>
          </p:cNvPr>
          <p:cNvSpPr/>
          <p:nvPr/>
        </p:nvSpPr>
        <p:spPr>
          <a:xfrm>
            <a:off x="8261031" y="984342"/>
            <a:ext cx="2588930" cy="1214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Si des salariés ont un temps de travail annualisé, indiquez le début de la période d’annualisation.</a:t>
            </a:r>
          </a:p>
        </p:txBody>
      </p:sp>
      <p:cxnSp>
        <p:nvCxnSpPr>
          <p:cNvPr id="26" name="Connecteur droit avec flèche 25">
            <a:extLst>
              <a:ext uri="{FF2B5EF4-FFF2-40B4-BE49-F238E27FC236}">
                <a16:creationId xmlns:a16="http://schemas.microsoft.com/office/drawing/2014/main" id="{83AC95BB-697C-4AAF-83FA-F658930BB6DB}"/>
              </a:ext>
            </a:extLst>
          </p:cNvPr>
          <p:cNvCxnSpPr>
            <a:cxnSpLocks/>
            <a:stCxn id="24" idx="2"/>
          </p:cNvCxnSpPr>
          <p:nvPr/>
        </p:nvCxnSpPr>
        <p:spPr>
          <a:xfrm flipH="1">
            <a:off x="8261031" y="2199334"/>
            <a:ext cx="1294465" cy="86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9BA62C8D-DD1A-44EA-AC13-BA6A6634404F}"/>
              </a:ext>
            </a:extLst>
          </p:cNvPr>
          <p:cNvSpPr/>
          <p:nvPr/>
        </p:nvSpPr>
        <p:spPr>
          <a:xfrm>
            <a:off x="8977745" y="3284189"/>
            <a:ext cx="1346664" cy="650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099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30" name="Rectangle 29">
            <a:extLst>
              <a:ext uri="{FF2B5EF4-FFF2-40B4-BE49-F238E27FC236}">
                <a16:creationId xmlns:a16="http://schemas.microsoft.com/office/drawing/2014/main" id="{1B639AA4-5A87-48A6-99F9-4534B261CFD8}"/>
              </a:ext>
            </a:extLst>
          </p:cNvPr>
          <p:cNvSpPr/>
          <p:nvPr/>
        </p:nvSpPr>
        <p:spPr>
          <a:xfrm>
            <a:off x="5705871" y="713958"/>
            <a:ext cx="845129" cy="7495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F026BD33-A42A-41BD-B821-4B0378508A39}"/>
              </a:ext>
            </a:extLst>
          </p:cNvPr>
          <p:cNvPicPr>
            <a:picLocks noChangeAspect="1"/>
          </p:cNvPicPr>
          <p:nvPr/>
        </p:nvPicPr>
        <p:blipFill>
          <a:blip r:embed="rId3"/>
          <a:stretch>
            <a:fillRect/>
          </a:stretch>
        </p:blipFill>
        <p:spPr>
          <a:xfrm>
            <a:off x="0" y="2670077"/>
            <a:ext cx="12192000" cy="3248891"/>
          </a:xfrm>
          <a:prstGeom prst="rect">
            <a:avLst/>
          </a:prstGeom>
        </p:spPr>
      </p:pic>
      <p:sp>
        <p:nvSpPr>
          <p:cNvPr id="2" name="Ellipse 1">
            <a:extLst>
              <a:ext uri="{FF2B5EF4-FFF2-40B4-BE49-F238E27FC236}">
                <a16:creationId xmlns:a16="http://schemas.microsoft.com/office/drawing/2014/main" id="{A20B3D0A-654C-48CF-869B-6273C7AC542C}"/>
              </a:ext>
            </a:extLst>
          </p:cNvPr>
          <p:cNvSpPr/>
          <p:nvPr/>
        </p:nvSpPr>
        <p:spPr>
          <a:xfrm>
            <a:off x="-78581" y="4725436"/>
            <a:ext cx="2111432"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9135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0B6B1A3-C175-4395-AB2C-F1E81EA8FEFC}"/>
              </a:ext>
            </a:extLst>
          </p:cNvPr>
          <p:cNvPicPr>
            <a:picLocks noChangeAspect="1"/>
          </p:cNvPicPr>
          <p:nvPr/>
        </p:nvPicPr>
        <p:blipFill>
          <a:blip r:embed="rId2"/>
          <a:stretch>
            <a:fillRect/>
          </a:stretch>
        </p:blipFill>
        <p:spPr>
          <a:xfrm>
            <a:off x="739832" y="1591507"/>
            <a:ext cx="10712335" cy="5075198"/>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4351764" y="228450"/>
            <a:ext cx="6039145"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remplir ». Les heures prévues sont reportées dans la colonne « réalisé ». Toutes les absences (congés payés, maternité, etc.) sont automatiquement prises en compte.</a:t>
            </a:r>
          </a:p>
        </p:txBody>
      </p:sp>
      <p:sp>
        <p:nvSpPr>
          <p:cNvPr id="27" name="Ellipse 26">
            <a:extLst>
              <a:ext uri="{FF2B5EF4-FFF2-40B4-BE49-F238E27FC236}">
                <a16:creationId xmlns:a16="http://schemas.microsoft.com/office/drawing/2014/main" id="{7E2FC2F0-725C-458E-AA60-BB49227639A6}"/>
              </a:ext>
            </a:extLst>
          </p:cNvPr>
          <p:cNvSpPr/>
          <p:nvPr/>
        </p:nvSpPr>
        <p:spPr>
          <a:xfrm>
            <a:off x="6887679" y="1916557"/>
            <a:ext cx="721238" cy="37865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a:endCxn id="27" idx="0"/>
          </p:cNvCxnSpPr>
          <p:nvPr/>
        </p:nvCxnSpPr>
        <p:spPr>
          <a:xfrm flipH="1">
            <a:off x="7248298" y="1142849"/>
            <a:ext cx="123039" cy="7737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3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96DCE5D-4679-4400-9FE6-721AFE6A5A1D}"/>
              </a:ext>
            </a:extLst>
          </p:cNvPr>
          <p:cNvPicPr>
            <a:picLocks noChangeAspect="1"/>
          </p:cNvPicPr>
          <p:nvPr/>
        </p:nvPicPr>
        <p:blipFill>
          <a:blip r:embed="rId2"/>
          <a:stretch>
            <a:fillRect/>
          </a:stretch>
        </p:blipFill>
        <p:spPr>
          <a:xfrm>
            <a:off x="1777281" y="2120559"/>
            <a:ext cx="8087155" cy="3774525"/>
          </a:xfrm>
          <a:prstGeom prst="rect">
            <a:avLst/>
          </a:prstGeom>
        </p:spPr>
      </p:pic>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4844985" y="681644"/>
            <a:ext cx="6039145" cy="7770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Consultez la légende : elle vous indique la correspondance entre les couleurs et les différents types d’absence.</a:t>
            </a:r>
          </a:p>
        </p:txBody>
      </p:sp>
      <p:cxnSp>
        <p:nvCxnSpPr>
          <p:cNvPr id="24" name="Connecteur droit avec flèche 23">
            <a:extLst>
              <a:ext uri="{FF2B5EF4-FFF2-40B4-BE49-F238E27FC236}">
                <a16:creationId xmlns:a16="http://schemas.microsoft.com/office/drawing/2014/main" id="{698F1F8D-ABA6-4A48-9E0B-C97629AF0EF9}"/>
              </a:ext>
            </a:extLst>
          </p:cNvPr>
          <p:cNvCxnSpPr>
            <a:cxnSpLocks/>
            <a:stCxn id="23" idx="2"/>
          </p:cNvCxnSpPr>
          <p:nvPr/>
        </p:nvCxnSpPr>
        <p:spPr>
          <a:xfrm flipH="1">
            <a:off x="7193280" y="1458733"/>
            <a:ext cx="671278" cy="7690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0C624CB-3CAB-4D11-AF23-8FFFD99081DF}"/>
              </a:ext>
            </a:extLst>
          </p:cNvPr>
          <p:cNvSpPr/>
          <p:nvPr/>
        </p:nvSpPr>
        <p:spPr>
          <a:xfrm>
            <a:off x="6738049" y="2120559"/>
            <a:ext cx="532816" cy="439761"/>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8712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7" name="Image 6">
            <a:extLst>
              <a:ext uri="{FF2B5EF4-FFF2-40B4-BE49-F238E27FC236}">
                <a16:creationId xmlns:a16="http://schemas.microsoft.com/office/drawing/2014/main" id="{0AE32F02-025A-4729-80AF-B860106E4B2A}"/>
              </a:ext>
            </a:extLst>
          </p:cNvPr>
          <p:cNvPicPr>
            <a:picLocks noChangeAspect="1"/>
          </p:cNvPicPr>
          <p:nvPr/>
        </p:nvPicPr>
        <p:blipFill>
          <a:blip r:embed="rId2"/>
          <a:stretch>
            <a:fillRect/>
          </a:stretch>
        </p:blipFill>
        <p:spPr>
          <a:xfrm>
            <a:off x="3551289" y="1257612"/>
            <a:ext cx="8334894" cy="4342776"/>
          </a:xfrm>
          <a:prstGeom prst="rect">
            <a:avLst/>
          </a:prstGeom>
        </p:spPr>
      </p:pic>
      <p:sp>
        <p:nvSpPr>
          <p:cNvPr id="23" name="Rectangle : coins arrondis 22">
            <a:extLst>
              <a:ext uri="{FF2B5EF4-FFF2-40B4-BE49-F238E27FC236}">
                <a16:creationId xmlns:a16="http://schemas.microsoft.com/office/drawing/2014/main" id="{CEBA3FA6-A83B-4743-9895-C4278277F89C}"/>
              </a:ext>
            </a:extLst>
          </p:cNvPr>
          <p:cNvSpPr/>
          <p:nvPr/>
        </p:nvSpPr>
        <p:spPr>
          <a:xfrm>
            <a:off x="172218" y="2722706"/>
            <a:ext cx="3212818" cy="1189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Double-cliquez sur une semaine pour ouvrir la semaine réalisée. Modifiez les horaires selon ceux réellement effectués.</a:t>
            </a:r>
          </a:p>
        </p:txBody>
      </p:sp>
      <p:pic>
        <p:nvPicPr>
          <p:cNvPr id="10" name="Graphique 9" descr="Ampoule et engrenage">
            <a:extLst>
              <a:ext uri="{FF2B5EF4-FFF2-40B4-BE49-F238E27FC236}">
                <a16:creationId xmlns:a16="http://schemas.microsoft.com/office/drawing/2014/main" id="{23F82878-DB02-4B1D-97E3-EEEB2195C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34" y="5893709"/>
            <a:ext cx="914400" cy="914400"/>
          </a:xfrm>
          <a:prstGeom prst="rect">
            <a:avLst/>
          </a:prstGeom>
        </p:spPr>
      </p:pic>
      <p:sp>
        <p:nvSpPr>
          <p:cNvPr id="11" name="ZoneTexte 10">
            <a:extLst>
              <a:ext uri="{FF2B5EF4-FFF2-40B4-BE49-F238E27FC236}">
                <a16:creationId xmlns:a16="http://schemas.microsoft.com/office/drawing/2014/main" id="{3263B224-5CF8-4028-B62E-0DFB117FAFA5}"/>
              </a:ext>
            </a:extLst>
          </p:cNvPr>
          <p:cNvSpPr txBox="1"/>
          <p:nvPr/>
        </p:nvSpPr>
        <p:spPr>
          <a:xfrm>
            <a:off x="1057471" y="6058522"/>
            <a:ext cx="6389123" cy="584775"/>
          </a:xfrm>
          <a:prstGeom prst="rect">
            <a:avLst/>
          </a:prstGeom>
          <a:noFill/>
        </p:spPr>
        <p:txBody>
          <a:bodyPr wrap="square">
            <a:spAutoFit/>
          </a:bodyPr>
          <a:lstStyle/>
          <a:p>
            <a:r>
              <a:rPr lang="fr-FR" sz="1600" dirty="0"/>
              <a:t>En maintenant </a:t>
            </a:r>
            <a:r>
              <a:rPr lang="fr-FR" sz="1600" b="1" dirty="0"/>
              <a:t>cliqué puis en tirant le bord</a:t>
            </a:r>
            <a:r>
              <a:rPr lang="fr-FR" sz="1600" dirty="0"/>
              <a:t> inférieur ou supérieur de la période, vous pouvez rapidement en modifier l'horaire de début ou de fin.</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945178" y="49891"/>
            <a:ext cx="7553498" cy="880369"/>
          </a:xfrm>
          <a:prstGeom prst="rect">
            <a:avLst/>
          </a:prstGeom>
          <a:noFill/>
        </p:spPr>
        <p:txBody>
          <a:bodyPr wrap="square" rtlCol="0">
            <a:spAutoFit/>
          </a:bodyPr>
          <a:lstStyle/>
          <a:p>
            <a:pPr>
              <a:lnSpc>
                <a:spcPct val="150000"/>
              </a:lnSpc>
            </a:pPr>
            <a:r>
              <a:rPr lang="fr-FR" dirty="0"/>
              <a:t>Vous avez deux le choix entre deux manières d’indiquer les heures réalisées.</a:t>
            </a:r>
            <a:endParaRPr lang="fr-FR" b="1" dirty="0">
              <a:solidFill>
                <a:srgbClr val="FF0000"/>
              </a:solidFill>
            </a:endParaRPr>
          </a:p>
          <a:p>
            <a:pPr>
              <a:lnSpc>
                <a:spcPct val="150000"/>
              </a:lnSpc>
            </a:pPr>
            <a:r>
              <a:rPr lang="fr-FR" b="1" dirty="0">
                <a:solidFill>
                  <a:srgbClr val="FF0000"/>
                </a:solidFill>
              </a:rPr>
              <a:t>SOLUTION 1 : Renseigner les plages horaires dans le planning</a:t>
            </a:r>
          </a:p>
        </p:txBody>
      </p:sp>
    </p:spTree>
    <p:extLst>
      <p:ext uri="{BB962C8B-B14F-4D97-AF65-F5344CB8AC3E}">
        <p14:creationId xmlns:p14="http://schemas.microsoft.com/office/powerpoint/2010/main" val="354197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sp>
        <p:nvSpPr>
          <p:cNvPr id="23" name="Rectangle : coins arrondis 22">
            <a:extLst>
              <a:ext uri="{FF2B5EF4-FFF2-40B4-BE49-F238E27FC236}">
                <a16:creationId xmlns:a16="http://schemas.microsoft.com/office/drawing/2014/main" id="{CEBA3FA6-A83B-4743-9895-C4278277F89C}"/>
              </a:ext>
            </a:extLst>
          </p:cNvPr>
          <p:cNvSpPr/>
          <p:nvPr/>
        </p:nvSpPr>
        <p:spPr>
          <a:xfrm>
            <a:off x="8522" y="2317144"/>
            <a:ext cx="3740306" cy="14956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1. Cliquez dans la colonne « réal. » sur la ligne du jour pour lequel vous souhaitez inscrire des horaires de travail différents des horaires prévus.</a:t>
            </a:r>
          </a:p>
          <a:p>
            <a:r>
              <a:rPr lang="fr-FR" sz="1600" dirty="0">
                <a:solidFill>
                  <a:schemeClr val="tx1"/>
                </a:solidFill>
              </a:rPr>
              <a:t>2. Inscrivez le nombre d’heures réalisées.</a:t>
            </a:r>
          </a:p>
        </p:txBody>
      </p:sp>
      <p:sp>
        <p:nvSpPr>
          <p:cNvPr id="11" name="ZoneTexte 10">
            <a:extLst>
              <a:ext uri="{FF2B5EF4-FFF2-40B4-BE49-F238E27FC236}">
                <a16:creationId xmlns:a16="http://schemas.microsoft.com/office/drawing/2014/main" id="{3263B224-5CF8-4028-B62E-0DFB117FAFA5}"/>
              </a:ext>
            </a:extLst>
          </p:cNvPr>
          <p:cNvSpPr txBox="1"/>
          <p:nvPr/>
        </p:nvSpPr>
        <p:spPr>
          <a:xfrm>
            <a:off x="1550693" y="5599816"/>
            <a:ext cx="6389123" cy="830997"/>
          </a:xfrm>
          <a:prstGeom prst="rect">
            <a:avLst/>
          </a:prstGeom>
          <a:noFill/>
        </p:spPr>
        <p:txBody>
          <a:bodyPr wrap="square">
            <a:spAutoFit/>
          </a:bodyPr>
          <a:lstStyle/>
          <a:p>
            <a:r>
              <a:rPr lang="fr-FR" sz="1600" dirty="0"/>
              <a:t>En cas de contrôle par l’Administration, vous devez pouvoir fournir le détail des heures de travail et pauses réalisées chaque jour. En complément de la solution n°2, vous pouvez utiliser le « planning d’auto-relevé ».</a:t>
            </a:r>
          </a:p>
        </p:txBody>
      </p:sp>
      <p:sp>
        <p:nvSpPr>
          <p:cNvPr id="9" name="ZoneTexte 8">
            <a:extLst>
              <a:ext uri="{FF2B5EF4-FFF2-40B4-BE49-F238E27FC236}">
                <a16:creationId xmlns:a16="http://schemas.microsoft.com/office/drawing/2014/main" id="{8B268345-1AD3-416B-975D-E63D2F3DA3AD}"/>
              </a:ext>
            </a:extLst>
          </p:cNvPr>
          <p:cNvSpPr txBox="1"/>
          <p:nvPr/>
        </p:nvSpPr>
        <p:spPr>
          <a:xfrm>
            <a:off x="1995053" y="226429"/>
            <a:ext cx="8473441" cy="464871"/>
          </a:xfrm>
          <a:prstGeom prst="rect">
            <a:avLst/>
          </a:prstGeom>
          <a:noFill/>
        </p:spPr>
        <p:txBody>
          <a:bodyPr wrap="square" rtlCol="0">
            <a:spAutoFit/>
          </a:bodyPr>
          <a:lstStyle/>
          <a:p>
            <a:pPr>
              <a:lnSpc>
                <a:spcPct val="150000"/>
              </a:lnSpc>
            </a:pPr>
            <a:r>
              <a:rPr lang="fr-FR" b="1" dirty="0">
                <a:solidFill>
                  <a:srgbClr val="FF0000"/>
                </a:solidFill>
              </a:rPr>
              <a:t>SOLUTION 2 : Inscrire directement le nombre d’heures réalisées sur le planning annuel</a:t>
            </a:r>
          </a:p>
        </p:txBody>
      </p:sp>
      <p:pic>
        <p:nvPicPr>
          <p:cNvPr id="6" name="Image 5">
            <a:extLst>
              <a:ext uri="{FF2B5EF4-FFF2-40B4-BE49-F238E27FC236}">
                <a16:creationId xmlns:a16="http://schemas.microsoft.com/office/drawing/2014/main" id="{1B85C33F-5536-4C6D-8014-91A47B580564}"/>
              </a:ext>
            </a:extLst>
          </p:cNvPr>
          <p:cNvPicPr>
            <a:picLocks noChangeAspect="1"/>
          </p:cNvPicPr>
          <p:nvPr/>
        </p:nvPicPr>
        <p:blipFill>
          <a:blip r:embed="rId2"/>
          <a:stretch>
            <a:fillRect/>
          </a:stretch>
        </p:blipFill>
        <p:spPr>
          <a:xfrm>
            <a:off x="3855900" y="1517326"/>
            <a:ext cx="2259495" cy="3160754"/>
          </a:xfrm>
          <a:prstGeom prst="rect">
            <a:avLst/>
          </a:prstGeom>
        </p:spPr>
      </p:pic>
      <p:sp>
        <p:nvSpPr>
          <p:cNvPr id="13" name="Ellipse 12">
            <a:extLst>
              <a:ext uri="{FF2B5EF4-FFF2-40B4-BE49-F238E27FC236}">
                <a16:creationId xmlns:a16="http://schemas.microsoft.com/office/drawing/2014/main" id="{8E4BDEC2-9A83-4A93-94E5-87A8DF2CD8D5}"/>
              </a:ext>
            </a:extLst>
          </p:cNvPr>
          <p:cNvSpPr/>
          <p:nvPr/>
        </p:nvSpPr>
        <p:spPr>
          <a:xfrm>
            <a:off x="5325163" y="3302989"/>
            <a:ext cx="710155" cy="33798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789E8EFD-3BD1-4E2B-8A58-1D143E157A6F}"/>
              </a:ext>
            </a:extLst>
          </p:cNvPr>
          <p:cNvCxnSpPr>
            <a:cxnSpLocks/>
            <a:stCxn id="23" idx="3"/>
            <a:endCxn id="13" idx="2"/>
          </p:cNvCxnSpPr>
          <p:nvPr/>
        </p:nvCxnSpPr>
        <p:spPr>
          <a:xfrm>
            <a:off x="3748828" y="3064958"/>
            <a:ext cx="1576335" cy="40702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16" name="Graphique 15" descr="Avertissement avec un remplissage uni">
            <a:extLst>
              <a:ext uri="{FF2B5EF4-FFF2-40B4-BE49-F238E27FC236}">
                <a16:creationId xmlns:a16="http://schemas.microsoft.com/office/drawing/2014/main" id="{C404F441-9260-4FB8-B6BE-7100E876C6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814" y="5565649"/>
            <a:ext cx="914400" cy="914400"/>
          </a:xfrm>
          <a:prstGeom prst="rect">
            <a:avLst/>
          </a:prstGeom>
        </p:spPr>
      </p:pic>
      <p:pic>
        <p:nvPicPr>
          <p:cNvPr id="20" name="Image 19">
            <a:extLst>
              <a:ext uri="{FF2B5EF4-FFF2-40B4-BE49-F238E27FC236}">
                <a16:creationId xmlns:a16="http://schemas.microsoft.com/office/drawing/2014/main" id="{6F69D0E4-A7C2-4078-995A-FC0BECDC76F0}"/>
              </a:ext>
            </a:extLst>
          </p:cNvPr>
          <p:cNvPicPr>
            <a:picLocks noChangeAspect="1"/>
          </p:cNvPicPr>
          <p:nvPr/>
        </p:nvPicPr>
        <p:blipFill rotWithShape="1">
          <a:blip r:embed="rId5"/>
          <a:srcRect l="39963" t="6036" r="10108" b="84622"/>
          <a:stretch/>
        </p:blipFill>
        <p:spPr>
          <a:xfrm>
            <a:off x="6899441" y="3640976"/>
            <a:ext cx="5054262" cy="447802"/>
          </a:xfrm>
          <a:prstGeom prst="rect">
            <a:avLst/>
          </a:prstGeom>
        </p:spPr>
      </p:pic>
      <p:sp>
        <p:nvSpPr>
          <p:cNvPr id="26" name="Rectangle : coins arrondis 25">
            <a:extLst>
              <a:ext uri="{FF2B5EF4-FFF2-40B4-BE49-F238E27FC236}">
                <a16:creationId xmlns:a16="http://schemas.microsoft.com/office/drawing/2014/main" id="{851C83BD-D877-4370-AF5C-90AB1F387F2F}"/>
              </a:ext>
            </a:extLst>
          </p:cNvPr>
          <p:cNvSpPr/>
          <p:nvPr/>
        </p:nvSpPr>
        <p:spPr>
          <a:xfrm>
            <a:off x="7556419" y="1933375"/>
            <a:ext cx="3931770" cy="9135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3. Cliquez sur « enregistrer ». </a:t>
            </a:r>
            <a:br>
              <a:rPr lang="fr-FR" sz="1600" dirty="0">
                <a:solidFill>
                  <a:schemeClr val="tx1"/>
                </a:solidFill>
              </a:rPr>
            </a:br>
            <a:r>
              <a:rPr lang="fr-FR" sz="1600" dirty="0">
                <a:solidFill>
                  <a:schemeClr val="tx1"/>
                </a:solidFill>
              </a:rPr>
              <a:t>ISIRH recalcule le nombre d’heures réalisées sur la semaine, le mois et l’année.</a:t>
            </a:r>
          </a:p>
        </p:txBody>
      </p:sp>
      <p:sp>
        <p:nvSpPr>
          <p:cNvPr id="27" name="Ellipse 26">
            <a:extLst>
              <a:ext uri="{FF2B5EF4-FFF2-40B4-BE49-F238E27FC236}">
                <a16:creationId xmlns:a16="http://schemas.microsoft.com/office/drawing/2014/main" id="{9F33982B-5BB5-4EC2-93D0-895424172238}"/>
              </a:ext>
            </a:extLst>
          </p:cNvPr>
          <p:cNvSpPr/>
          <p:nvPr/>
        </p:nvSpPr>
        <p:spPr>
          <a:xfrm>
            <a:off x="7912106" y="3684799"/>
            <a:ext cx="843966" cy="337987"/>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659B301D-6D0F-4CCB-AE4E-0C02C36C0A48}"/>
              </a:ext>
            </a:extLst>
          </p:cNvPr>
          <p:cNvCxnSpPr>
            <a:cxnSpLocks/>
            <a:stCxn id="26" idx="2"/>
            <a:endCxn id="27" idx="7"/>
          </p:cNvCxnSpPr>
          <p:nvPr/>
        </p:nvCxnSpPr>
        <p:spPr>
          <a:xfrm flipH="1">
            <a:off x="8632476" y="2846935"/>
            <a:ext cx="889828" cy="88736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63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E883160-B76C-457D-885F-06086C344FC0}"/>
              </a:ext>
            </a:extLst>
          </p:cNvPr>
          <p:cNvGrpSpPr/>
          <p:nvPr/>
        </p:nvGrpSpPr>
        <p:grpSpPr>
          <a:xfrm>
            <a:off x="0" y="0"/>
            <a:ext cx="1067506" cy="1252953"/>
            <a:chOff x="1775707" y="4039483"/>
            <a:chExt cx="1067506" cy="1252953"/>
          </a:xfrm>
        </p:grpSpPr>
        <p:sp>
          <p:nvSpPr>
            <p:cNvPr id="4" name="Rectangle : coins arrondis 3">
              <a:extLst>
                <a:ext uri="{FF2B5EF4-FFF2-40B4-BE49-F238E27FC236}">
                  <a16:creationId xmlns:a16="http://schemas.microsoft.com/office/drawing/2014/main" id="{02650ACF-3AF6-458F-8975-1B8E68F9D99B}"/>
                </a:ext>
              </a:extLst>
            </p:cNvPr>
            <p:cNvSpPr/>
            <p:nvPr/>
          </p:nvSpPr>
          <p:spPr>
            <a:xfrm>
              <a:off x="1775707" y="4378037"/>
              <a:ext cx="1067506" cy="914399"/>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Suivre le temps de travail réalisé</a:t>
              </a:r>
            </a:p>
          </p:txBody>
        </p:sp>
        <p:sp>
          <p:nvSpPr>
            <p:cNvPr id="5" name="ZoneTexte 4">
              <a:extLst>
                <a:ext uri="{FF2B5EF4-FFF2-40B4-BE49-F238E27FC236}">
                  <a16:creationId xmlns:a16="http://schemas.microsoft.com/office/drawing/2014/main" id="{4F31A427-E9D1-4B11-9AEA-A6602DEF7AB4}"/>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3.1</a:t>
              </a:r>
            </a:p>
          </p:txBody>
        </p:sp>
      </p:grpSp>
      <p:pic>
        <p:nvPicPr>
          <p:cNvPr id="11" name="Image 10">
            <a:extLst>
              <a:ext uri="{FF2B5EF4-FFF2-40B4-BE49-F238E27FC236}">
                <a16:creationId xmlns:a16="http://schemas.microsoft.com/office/drawing/2014/main" id="{8AE758E0-80F1-471A-978F-C7324977B25D}"/>
              </a:ext>
            </a:extLst>
          </p:cNvPr>
          <p:cNvPicPr>
            <a:picLocks noChangeAspect="1"/>
          </p:cNvPicPr>
          <p:nvPr/>
        </p:nvPicPr>
        <p:blipFill>
          <a:blip r:embed="rId2"/>
          <a:stretch>
            <a:fillRect/>
          </a:stretch>
        </p:blipFill>
        <p:spPr>
          <a:xfrm>
            <a:off x="1590502" y="295403"/>
            <a:ext cx="10401992" cy="5243037"/>
          </a:xfrm>
          <a:prstGeom prst="rect">
            <a:avLst/>
          </a:prstGeom>
        </p:spPr>
      </p:pic>
      <p:cxnSp>
        <p:nvCxnSpPr>
          <p:cNvPr id="7" name="Connecteur droit avec flèche 6">
            <a:extLst>
              <a:ext uri="{FF2B5EF4-FFF2-40B4-BE49-F238E27FC236}">
                <a16:creationId xmlns:a16="http://schemas.microsoft.com/office/drawing/2014/main" id="{5F1FC670-1D18-4804-8E2C-9D166A57D7E9}"/>
              </a:ext>
            </a:extLst>
          </p:cNvPr>
          <p:cNvCxnSpPr>
            <a:cxnSpLocks/>
            <a:stCxn id="19" idx="0"/>
          </p:cNvCxnSpPr>
          <p:nvPr/>
        </p:nvCxnSpPr>
        <p:spPr>
          <a:xfrm flipH="1" flipV="1">
            <a:off x="2550733" y="5325689"/>
            <a:ext cx="3854862" cy="604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2F6CA79-52CC-4764-BE18-A1D1FB714AD6}"/>
              </a:ext>
            </a:extLst>
          </p:cNvPr>
          <p:cNvCxnSpPr>
            <a:cxnSpLocks/>
            <a:stCxn id="19" idx="0"/>
          </p:cNvCxnSpPr>
          <p:nvPr/>
        </p:nvCxnSpPr>
        <p:spPr>
          <a:xfrm flipH="1" flipV="1">
            <a:off x="3275215" y="2310941"/>
            <a:ext cx="3130380" cy="361880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3469179" y="5929745"/>
            <a:ext cx="5872832" cy="748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Visualisez le temps de travail effectivement réalisé chaque semaine, chaque mois et sur l’année par rapport au temps de travail prévu.</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0"/>
          </p:cNvCxnSpPr>
          <p:nvPr/>
        </p:nvCxnSpPr>
        <p:spPr>
          <a:xfrm flipV="1">
            <a:off x="6405595" y="5325691"/>
            <a:ext cx="4578289" cy="60405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182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C3CA5D-E201-4DAB-8829-D2A95B3875C4}"/>
              </a:ext>
            </a:extLst>
          </p:cNvPr>
          <p:cNvPicPr>
            <a:picLocks noChangeAspect="1"/>
          </p:cNvPicPr>
          <p:nvPr/>
        </p:nvPicPr>
        <p:blipFill>
          <a:blip r:embed="rId2"/>
          <a:stretch>
            <a:fillRect/>
          </a:stretch>
        </p:blipFill>
        <p:spPr>
          <a:xfrm>
            <a:off x="0" y="0"/>
            <a:ext cx="6589222" cy="1626677"/>
          </a:xfrm>
          <a:prstGeom prst="rect">
            <a:avLst/>
          </a:prstGeom>
        </p:spPr>
      </p:pic>
      <p:sp>
        <p:nvSpPr>
          <p:cNvPr id="6" name="Rectangle : coins arrondis 5">
            <a:extLst>
              <a:ext uri="{FF2B5EF4-FFF2-40B4-BE49-F238E27FC236}">
                <a16:creationId xmlns:a16="http://schemas.microsoft.com/office/drawing/2014/main" id="{47081273-CFC3-4153-B726-77B273AA53F6}"/>
              </a:ext>
            </a:extLst>
          </p:cNvPr>
          <p:cNvSpPr/>
          <p:nvPr/>
        </p:nvSpPr>
        <p:spPr>
          <a:xfrm>
            <a:off x="7327717" y="813338"/>
            <a:ext cx="3221351" cy="46267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
        <p:nvSpPr>
          <p:cNvPr id="30" name="Rectangle 29">
            <a:extLst>
              <a:ext uri="{FF2B5EF4-FFF2-40B4-BE49-F238E27FC236}">
                <a16:creationId xmlns:a16="http://schemas.microsoft.com/office/drawing/2014/main" id="{1B639AA4-5A87-48A6-99F9-4534B261CFD8}"/>
              </a:ext>
            </a:extLst>
          </p:cNvPr>
          <p:cNvSpPr/>
          <p:nvPr/>
        </p:nvSpPr>
        <p:spPr>
          <a:xfrm>
            <a:off x="7327717" y="782717"/>
            <a:ext cx="3221351" cy="4932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31FB782-1B13-4DA5-87D9-6DD72BF4BFCF}"/>
              </a:ext>
            </a:extLst>
          </p:cNvPr>
          <p:cNvPicPr>
            <a:picLocks noChangeAspect="1"/>
          </p:cNvPicPr>
          <p:nvPr/>
        </p:nvPicPr>
        <p:blipFill>
          <a:blip r:embed="rId3"/>
          <a:stretch>
            <a:fillRect/>
          </a:stretch>
        </p:blipFill>
        <p:spPr>
          <a:xfrm>
            <a:off x="0" y="2670077"/>
            <a:ext cx="12192000" cy="3248891"/>
          </a:xfrm>
          <a:prstGeom prst="rect">
            <a:avLst/>
          </a:prstGeom>
        </p:spPr>
      </p:pic>
      <p:sp>
        <p:nvSpPr>
          <p:cNvPr id="9" name="Ellipse 8">
            <a:extLst>
              <a:ext uri="{FF2B5EF4-FFF2-40B4-BE49-F238E27FC236}">
                <a16:creationId xmlns:a16="http://schemas.microsoft.com/office/drawing/2014/main" id="{157E21D3-BA7B-429F-B401-3AAF90D50729}"/>
              </a:ext>
            </a:extLst>
          </p:cNvPr>
          <p:cNvSpPr/>
          <p:nvPr/>
        </p:nvSpPr>
        <p:spPr>
          <a:xfrm>
            <a:off x="1858700" y="4731155"/>
            <a:ext cx="2127514" cy="113066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513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DDDC35-E152-43D6-BE5B-71289B9E54CE}"/>
              </a:ext>
            </a:extLst>
          </p:cNvPr>
          <p:cNvPicPr>
            <a:picLocks noChangeAspect="1"/>
          </p:cNvPicPr>
          <p:nvPr/>
        </p:nvPicPr>
        <p:blipFill>
          <a:blip r:embed="rId2"/>
          <a:stretch>
            <a:fillRect/>
          </a:stretch>
        </p:blipFill>
        <p:spPr>
          <a:xfrm>
            <a:off x="1806384" y="1907204"/>
            <a:ext cx="8579231" cy="4781771"/>
          </a:xfrm>
          <a:prstGeom prst="rect">
            <a:avLst/>
          </a:prstGeom>
        </p:spPr>
      </p:pic>
      <p:cxnSp>
        <p:nvCxnSpPr>
          <p:cNvPr id="13" name="Connecteur droit avec flèche 12">
            <a:extLst>
              <a:ext uri="{FF2B5EF4-FFF2-40B4-BE49-F238E27FC236}">
                <a16:creationId xmlns:a16="http://schemas.microsoft.com/office/drawing/2014/main" id="{32F6CA79-52CC-4764-BE18-A1D1FB714AD6}"/>
              </a:ext>
            </a:extLst>
          </p:cNvPr>
          <p:cNvCxnSpPr>
            <a:cxnSpLocks/>
            <a:stCxn id="19" idx="2"/>
          </p:cNvCxnSpPr>
          <p:nvPr/>
        </p:nvCxnSpPr>
        <p:spPr>
          <a:xfrm flipH="1">
            <a:off x="3407569" y="1161010"/>
            <a:ext cx="2977750" cy="16964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7ED88351-5938-455F-9056-FB7EB88E23DB}"/>
              </a:ext>
            </a:extLst>
          </p:cNvPr>
          <p:cNvSpPr/>
          <p:nvPr/>
        </p:nvSpPr>
        <p:spPr>
          <a:xfrm>
            <a:off x="4612478" y="600075"/>
            <a:ext cx="3545682" cy="5609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Sélectionnez un salarié ou un service.</a:t>
            </a:r>
          </a:p>
        </p:txBody>
      </p:sp>
      <p:cxnSp>
        <p:nvCxnSpPr>
          <p:cNvPr id="20" name="Connecteur droit avec flèche 19">
            <a:extLst>
              <a:ext uri="{FF2B5EF4-FFF2-40B4-BE49-F238E27FC236}">
                <a16:creationId xmlns:a16="http://schemas.microsoft.com/office/drawing/2014/main" id="{B1F5C057-7606-4881-8747-60D7F9247F10}"/>
              </a:ext>
            </a:extLst>
          </p:cNvPr>
          <p:cNvCxnSpPr>
            <a:cxnSpLocks/>
            <a:stCxn id="19" idx="2"/>
          </p:cNvCxnSpPr>
          <p:nvPr/>
        </p:nvCxnSpPr>
        <p:spPr>
          <a:xfrm flipH="1">
            <a:off x="6286500" y="1161010"/>
            <a:ext cx="98819" cy="158219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spTree>
    <p:extLst>
      <p:ext uri="{BB962C8B-B14F-4D97-AF65-F5344CB8AC3E}">
        <p14:creationId xmlns:p14="http://schemas.microsoft.com/office/powerpoint/2010/main" val="3334677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 coins arrondis 18">
            <a:extLst>
              <a:ext uri="{FF2B5EF4-FFF2-40B4-BE49-F238E27FC236}">
                <a16:creationId xmlns:a16="http://schemas.microsoft.com/office/drawing/2014/main" id="{7ED88351-5938-455F-9056-FB7EB88E23DB}"/>
              </a:ext>
            </a:extLst>
          </p:cNvPr>
          <p:cNvSpPr/>
          <p:nvPr/>
        </p:nvSpPr>
        <p:spPr>
          <a:xfrm>
            <a:off x="55419" y="3232239"/>
            <a:ext cx="3020290" cy="1871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2. Choisissez une date de référence si vous souhaitez générer un planning sur une période passée ou future. Indiquez une date de fin si vous souhaitez générer plusieurs plannings en même temps.</a:t>
            </a:r>
          </a:p>
        </p:txBody>
      </p:sp>
      <p:pic>
        <p:nvPicPr>
          <p:cNvPr id="3" name="Image 2">
            <a:extLst>
              <a:ext uri="{FF2B5EF4-FFF2-40B4-BE49-F238E27FC236}">
                <a16:creationId xmlns:a16="http://schemas.microsoft.com/office/drawing/2014/main" id="{999E89D1-A70F-441C-9741-EE19FB132DA0}"/>
              </a:ext>
            </a:extLst>
          </p:cNvPr>
          <p:cNvPicPr>
            <a:picLocks noChangeAspect="1"/>
          </p:cNvPicPr>
          <p:nvPr/>
        </p:nvPicPr>
        <p:blipFill>
          <a:blip r:embed="rId2"/>
          <a:stretch>
            <a:fillRect/>
          </a:stretch>
        </p:blipFill>
        <p:spPr>
          <a:xfrm>
            <a:off x="4002463" y="402873"/>
            <a:ext cx="7855762" cy="4922044"/>
          </a:xfrm>
          <a:prstGeom prst="rect">
            <a:avLst/>
          </a:prstGeom>
        </p:spPr>
      </p:pic>
      <p:sp>
        <p:nvSpPr>
          <p:cNvPr id="10" name="Rectangle : coins arrondis 9">
            <a:extLst>
              <a:ext uri="{FF2B5EF4-FFF2-40B4-BE49-F238E27FC236}">
                <a16:creationId xmlns:a16="http://schemas.microsoft.com/office/drawing/2014/main" id="{960B719C-9AE5-4C39-992C-4DE50488C275}"/>
              </a:ext>
            </a:extLst>
          </p:cNvPr>
          <p:cNvSpPr/>
          <p:nvPr/>
        </p:nvSpPr>
        <p:spPr>
          <a:xfrm>
            <a:off x="-20173" y="-1"/>
            <a:ext cx="1178413" cy="10529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Générer les plannings des salariés</a:t>
            </a:r>
          </a:p>
        </p:txBody>
      </p:sp>
      <p:cxnSp>
        <p:nvCxnSpPr>
          <p:cNvPr id="15" name="Connecteur droit avec flèche 14">
            <a:extLst>
              <a:ext uri="{FF2B5EF4-FFF2-40B4-BE49-F238E27FC236}">
                <a16:creationId xmlns:a16="http://schemas.microsoft.com/office/drawing/2014/main" id="{DBDD881C-C716-4ABC-9328-F20071ED3B77}"/>
              </a:ext>
            </a:extLst>
          </p:cNvPr>
          <p:cNvCxnSpPr>
            <a:cxnSpLocks/>
            <a:stCxn id="19" idx="3"/>
          </p:cNvCxnSpPr>
          <p:nvPr/>
        </p:nvCxnSpPr>
        <p:spPr>
          <a:xfrm>
            <a:off x="3075709" y="4167907"/>
            <a:ext cx="1193398" cy="50951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4ABDCD-4124-4C6D-8F0D-2A4BE7224D91}"/>
              </a:ext>
            </a:extLst>
          </p:cNvPr>
          <p:cNvSpPr/>
          <p:nvPr/>
        </p:nvSpPr>
        <p:spPr>
          <a:xfrm>
            <a:off x="971767" y="1238690"/>
            <a:ext cx="2406535" cy="1470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 Sélectionnez le planning à générer : planning prévisionnel, planning réalisé, ou planning d’auto-relevé.</a:t>
            </a:r>
          </a:p>
        </p:txBody>
      </p:sp>
      <p:sp>
        <p:nvSpPr>
          <p:cNvPr id="16" name="Rectangle : coins arrondis 15">
            <a:extLst>
              <a:ext uri="{FF2B5EF4-FFF2-40B4-BE49-F238E27FC236}">
                <a16:creationId xmlns:a16="http://schemas.microsoft.com/office/drawing/2014/main" id="{EE331317-3A10-4E16-87B2-DC27CD2CF0E1}"/>
              </a:ext>
            </a:extLst>
          </p:cNvPr>
          <p:cNvSpPr/>
          <p:nvPr/>
        </p:nvSpPr>
        <p:spPr>
          <a:xfrm>
            <a:off x="860024" y="5679924"/>
            <a:ext cx="2707179" cy="794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3. Cliquez sur « télécharger » ou « prévisualiser ».</a:t>
            </a:r>
          </a:p>
        </p:txBody>
      </p:sp>
      <p:cxnSp>
        <p:nvCxnSpPr>
          <p:cNvPr id="17" name="Connecteur droit avec flèche 16">
            <a:extLst>
              <a:ext uri="{FF2B5EF4-FFF2-40B4-BE49-F238E27FC236}">
                <a16:creationId xmlns:a16="http://schemas.microsoft.com/office/drawing/2014/main" id="{C4A53233-0DA6-488A-95D6-655FED9AE441}"/>
              </a:ext>
            </a:extLst>
          </p:cNvPr>
          <p:cNvCxnSpPr>
            <a:cxnSpLocks/>
            <a:stCxn id="14" idx="3"/>
          </p:cNvCxnSpPr>
          <p:nvPr/>
        </p:nvCxnSpPr>
        <p:spPr>
          <a:xfrm>
            <a:off x="3378302" y="1974162"/>
            <a:ext cx="1243704" cy="1011883"/>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F206351-4264-47EE-B05C-9689B648FDF4}"/>
              </a:ext>
            </a:extLst>
          </p:cNvPr>
          <p:cNvSpPr txBox="1"/>
          <p:nvPr/>
        </p:nvSpPr>
        <p:spPr>
          <a:xfrm>
            <a:off x="6911692" y="5782117"/>
            <a:ext cx="5235974" cy="954107"/>
          </a:xfrm>
          <a:prstGeom prst="rect">
            <a:avLst/>
          </a:prstGeom>
          <a:noFill/>
        </p:spPr>
        <p:txBody>
          <a:bodyPr wrap="square">
            <a:spAutoFit/>
          </a:bodyPr>
          <a:lstStyle/>
          <a:p>
            <a:r>
              <a:rPr lang="fr-FR" sz="1400" dirty="0"/>
              <a:t>Je souhaite générer tous les plannings d'auto-relevé mensuel de septembre à décembre : j'indique le 1/09/21 en date de référence et le 31/12/21 en date de fin de période. Le document généré contiendra 4 pages, une pour chaque planning d'auto-relevé.</a:t>
            </a:r>
          </a:p>
        </p:txBody>
      </p:sp>
      <p:pic>
        <p:nvPicPr>
          <p:cNvPr id="24" name="Graphique 23" descr="Ampoule et engrenage">
            <a:extLst>
              <a:ext uri="{FF2B5EF4-FFF2-40B4-BE49-F238E27FC236}">
                <a16:creationId xmlns:a16="http://schemas.microsoft.com/office/drawing/2014/main" id="{E75659E8-F02A-41BA-A6B9-2D4DE82C6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3594" y="5793217"/>
            <a:ext cx="886603" cy="914400"/>
          </a:xfrm>
          <a:prstGeom prst="rect">
            <a:avLst/>
          </a:prstGeom>
        </p:spPr>
      </p:pic>
      <p:cxnSp>
        <p:nvCxnSpPr>
          <p:cNvPr id="29" name="Connecteur droit avec flèche 28">
            <a:extLst>
              <a:ext uri="{FF2B5EF4-FFF2-40B4-BE49-F238E27FC236}">
                <a16:creationId xmlns:a16="http://schemas.microsoft.com/office/drawing/2014/main" id="{850FF253-2DBF-4D76-8965-401ABDBB5B84}"/>
              </a:ext>
            </a:extLst>
          </p:cNvPr>
          <p:cNvCxnSpPr>
            <a:cxnSpLocks/>
            <a:stCxn id="19" idx="3"/>
          </p:cNvCxnSpPr>
          <p:nvPr/>
        </p:nvCxnSpPr>
        <p:spPr>
          <a:xfrm>
            <a:off x="3075709" y="4167907"/>
            <a:ext cx="3835983" cy="54841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4AB587E-A62E-441A-B6A7-11172FE93A39}"/>
              </a:ext>
            </a:extLst>
          </p:cNvPr>
          <p:cNvCxnSpPr>
            <a:cxnSpLocks/>
            <a:stCxn id="16" idx="3"/>
          </p:cNvCxnSpPr>
          <p:nvPr/>
        </p:nvCxnSpPr>
        <p:spPr>
          <a:xfrm flipV="1">
            <a:off x="3567203" y="5264728"/>
            <a:ext cx="1403808" cy="81256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2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6E02E4-46F6-40F6-9B98-4EC954421E04}"/>
              </a:ext>
            </a:extLst>
          </p:cNvPr>
          <p:cNvPicPr>
            <a:picLocks noChangeAspect="1"/>
          </p:cNvPicPr>
          <p:nvPr/>
        </p:nvPicPr>
        <p:blipFill>
          <a:blip r:embed="rId2"/>
          <a:stretch>
            <a:fillRect/>
          </a:stretch>
        </p:blipFill>
        <p:spPr>
          <a:xfrm>
            <a:off x="3206843" y="2203209"/>
            <a:ext cx="8985157" cy="4654791"/>
          </a:xfrm>
          <a:prstGeom prst="rect">
            <a:avLst/>
          </a:prstGeom>
        </p:spPr>
      </p:pic>
      <p:sp>
        <p:nvSpPr>
          <p:cNvPr id="5" name="Rectangle : coins arrondis 4">
            <a:extLst>
              <a:ext uri="{FF2B5EF4-FFF2-40B4-BE49-F238E27FC236}">
                <a16:creationId xmlns:a16="http://schemas.microsoft.com/office/drawing/2014/main" id="{50BC9EB7-FE9A-4E08-B75A-80746D5E2902}"/>
              </a:ext>
            </a:extLst>
          </p:cNvPr>
          <p:cNvSpPr/>
          <p:nvPr/>
        </p:nvSpPr>
        <p:spPr>
          <a:xfrm>
            <a:off x="1872659" y="263488"/>
            <a:ext cx="4151298" cy="1448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Cliquez sur « ajouter une période » pour ajouter une période de vacances scolaires, de fermeture, de congé payé ou des jours à 0 heure pour l’ensemble des salariés ou ceux d’un service défini.</a:t>
            </a:r>
          </a:p>
        </p:txBody>
      </p:sp>
      <p:sp>
        <p:nvSpPr>
          <p:cNvPr id="9" name="Ellipse 8">
            <a:extLst>
              <a:ext uri="{FF2B5EF4-FFF2-40B4-BE49-F238E27FC236}">
                <a16:creationId xmlns:a16="http://schemas.microsoft.com/office/drawing/2014/main" id="{582BB552-A0BB-4941-9F25-0ECEB1BD4B6F}"/>
              </a:ext>
            </a:extLst>
          </p:cNvPr>
          <p:cNvSpPr/>
          <p:nvPr/>
        </p:nvSpPr>
        <p:spPr>
          <a:xfrm>
            <a:off x="3754564" y="4130353"/>
            <a:ext cx="1482454" cy="433502"/>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316C1CD9-D7E5-43DE-83F8-D80ACDA05367}"/>
              </a:ext>
            </a:extLst>
          </p:cNvPr>
          <p:cNvCxnSpPr>
            <a:cxnSpLocks/>
            <a:stCxn id="5" idx="2"/>
            <a:endCxn id="9" idx="2"/>
          </p:cNvCxnSpPr>
          <p:nvPr/>
        </p:nvCxnSpPr>
        <p:spPr>
          <a:xfrm flipH="1">
            <a:off x="3754564" y="1712422"/>
            <a:ext cx="193744" cy="2634682"/>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C8E48CF2-D47F-4ACE-AF9A-9356751AE9BF}"/>
              </a:ext>
            </a:extLst>
          </p:cNvPr>
          <p:cNvGrpSpPr/>
          <p:nvPr/>
        </p:nvGrpSpPr>
        <p:grpSpPr>
          <a:xfrm>
            <a:off x="0" y="0"/>
            <a:ext cx="1067506" cy="1252953"/>
            <a:chOff x="1775707" y="4039483"/>
            <a:chExt cx="1067506" cy="1252953"/>
          </a:xfrm>
        </p:grpSpPr>
        <p:sp>
          <p:nvSpPr>
            <p:cNvPr id="14" name="Rectangle : coins arrondis 13">
              <a:extLst>
                <a:ext uri="{FF2B5EF4-FFF2-40B4-BE49-F238E27FC236}">
                  <a16:creationId xmlns:a16="http://schemas.microsoft.com/office/drawing/2014/main" id="{6083567E-EE28-441E-A0F4-ED18086D21C8}"/>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5" name="ZoneTexte 14">
              <a:extLst>
                <a:ext uri="{FF2B5EF4-FFF2-40B4-BE49-F238E27FC236}">
                  <a16:creationId xmlns:a16="http://schemas.microsoft.com/office/drawing/2014/main" id="{15EDEF8F-3E12-4BFE-A84D-18C6EF3C2C8F}"/>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52391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7F6513-9D0E-4597-B9CE-DAB6923AE7FF}"/>
              </a:ext>
            </a:extLst>
          </p:cNvPr>
          <p:cNvPicPr>
            <a:picLocks noChangeAspect="1"/>
          </p:cNvPicPr>
          <p:nvPr/>
        </p:nvPicPr>
        <p:blipFill rotWithShape="1">
          <a:blip r:embed="rId2"/>
          <a:srcRect l="20031" t="20498" r="20238" b="12613"/>
          <a:stretch/>
        </p:blipFill>
        <p:spPr>
          <a:xfrm>
            <a:off x="5425440" y="1867593"/>
            <a:ext cx="5054138" cy="3607723"/>
          </a:xfrm>
          <a:prstGeom prst="rect">
            <a:avLst/>
          </a:prstGeom>
        </p:spPr>
      </p:pic>
      <p:sp>
        <p:nvSpPr>
          <p:cNvPr id="3" name="Rectangle : coins arrondis 2">
            <a:extLst>
              <a:ext uri="{FF2B5EF4-FFF2-40B4-BE49-F238E27FC236}">
                <a16:creationId xmlns:a16="http://schemas.microsoft.com/office/drawing/2014/main" id="{30A0FCCC-7428-4EE3-8F53-E4B63C06A349}"/>
              </a:ext>
            </a:extLst>
          </p:cNvPr>
          <p:cNvSpPr/>
          <p:nvPr/>
        </p:nvSpPr>
        <p:spPr>
          <a:xfrm>
            <a:off x="622995" y="2472527"/>
            <a:ext cx="3085399" cy="9564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Renseignez les dates de début et de fin de la période ainsi que le type de période.</a:t>
            </a:r>
          </a:p>
        </p:txBody>
      </p:sp>
      <p:cxnSp>
        <p:nvCxnSpPr>
          <p:cNvPr id="5" name="Connecteur droit avec flèche 4">
            <a:extLst>
              <a:ext uri="{FF2B5EF4-FFF2-40B4-BE49-F238E27FC236}">
                <a16:creationId xmlns:a16="http://schemas.microsoft.com/office/drawing/2014/main" id="{CD0DADD6-5BD2-49F2-9D8F-53CDF3810B0D}"/>
              </a:ext>
            </a:extLst>
          </p:cNvPr>
          <p:cNvCxnSpPr>
            <a:cxnSpLocks/>
            <a:stCxn id="3" idx="3"/>
          </p:cNvCxnSpPr>
          <p:nvPr/>
        </p:nvCxnSpPr>
        <p:spPr>
          <a:xfrm flipV="1">
            <a:off x="3708394" y="2848495"/>
            <a:ext cx="2038471" cy="10226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E59191A4-8008-45F7-BB59-932BBA1BB19B}"/>
              </a:ext>
            </a:extLst>
          </p:cNvPr>
          <p:cNvSpPr/>
          <p:nvPr/>
        </p:nvSpPr>
        <p:spPr>
          <a:xfrm>
            <a:off x="813032" y="4284637"/>
            <a:ext cx="2705324" cy="727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le type de période dans le menu déroulant.</a:t>
            </a:r>
          </a:p>
        </p:txBody>
      </p:sp>
      <p:cxnSp>
        <p:nvCxnSpPr>
          <p:cNvPr id="15" name="Connecteur droit avec flèche 14">
            <a:extLst>
              <a:ext uri="{FF2B5EF4-FFF2-40B4-BE49-F238E27FC236}">
                <a16:creationId xmlns:a16="http://schemas.microsoft.com/office/drawing/2014/main" id="{3798F409-87C2-44DD-996E-9C7CF7AE09B9}"/>
              </a:ext>
            </a:extLst>
          </p:cNvPr>
          <p:cNvCxnSpPr>
            <a:cxnSpLocks/>
            <a:stCxn id="14" idx="3"/>
          </p:cNvCxnSpPr>
          <p:nvPr/>
        </p:nvCxnSpPr>
        <p:spPr>
          <a:xfrm flipV="1">
            <a:off x="3518356" y="3280756"/>
            <a:ext cx="2810400" cy="136781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8AE58228-45F0-4A5E-A9E1-60122B377EC3}"/>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97D8FCA6-1826-46DD-89A3-44BB0E64F0CD}"/>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6" name="ZoneTexte 15">
              <a:extLst>
                <a:ext uri="{FF2B5EF4-FFF2-40B4-BE49-F238E27FC236}">
                  <a16:creationId xmlns:a16="http://schemas.microsoft.com/office/drawing/2014/main" id="{E977E968-93E3-4E66-912A-CF6CAC297832}"/>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05561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841136D-0B0B-4876-8FED-5EC184A6D8A1}"/>
              </a:ext>
            </a:extLst>
          </p:cNvPr>
          <p:cNvPicPr>
            <a:picLocks noChangeAspect="1"/>
          </p:cNvPicPr>
          <p:nvPr/>
        </p:nvPicPr>
        <p:blipFill rotWithShape="1">
          <a:blip r:embed="rId2"/>
          <a:srcRect l="20270" t="21290" r="20405" b="13051"/>
          <a:stretch/>
        </p:blipFill>
        <p:spPr>
          <a:xfrm>
            <a:off x="5414356" y="1845424"/>
            <a:ext cx="5043056" cy="3557849"/>
          </a:xfrm>
          <a:prstGeom prst="rect">
            <a:avLst/>
          </a:prstGeom>
        </p:spPr>
      </p:pic>
      <p:sp>
        <p:nvSpPr>
          <p:cNvPr id="3" name="Rectangle : coins arrondis 2">
            <a:extLst>
              <a:ext uri="{FF2B5EF4-FFF2-40B4-BE49-F238E27FC236}">
                <a16:creationId xmlns:a16="http://schemas.microsoft.com/office/drawing/2014/main" id="{596AC783-20D6-4E62-8183-6203326DC0D1}"/>
              </a:ext>
            </a:extLst>
          </p:cNvPr>
          <p:cNvSpPr/>
          <p:nvPr/>
        </p:nvSpPr>
        <p:spPr>
          <a:xfrm>
            <a:off x="905491" y="2594319"/>
            <a:ext cx="3085399" cy="14487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Choisissez l’automatisme à appliquer : positionner des jours à 0 heure ou des jours de congés payés dans les plannings de tous les salariés concernés.</a:t>
            </a:r>
          </a:p>
        </p:txBody>
      </p:sp>
      <p:cxnSp>
        <p:nvCxnSpPr>
          <p:cNvPr id="5" name="Connecteur droit avec flèche 4">
            <a:extLst>
              <a:ext uri="{FF2B5EF4-FFF2-40B4-BE49-F238E27FC236}">
                <a16:creationId xmlns:a16="http://schemas.microsoft.com/office/drawing/2014/main" id="{6CC28F60-F158-4603-BD12-9731ED7519D4}"/>
              </a:ext>
            </a:extLst>
          </p:cNvPr>
          <p:cNvCxnSpPr>
            <a:cxnSpLocks/>
            <a:stCxn id="3" idx="3"/>
          </p:cNvCxnSpPr>
          <p:nvPr/>
        </p:nvCxnSpPr>
        <p:spPr>
          <a:xfrm>
            <a:off x="3990890" y="3318686"/>
            <a:ext cx="1783685" cy="62708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7A5D3D1E-E133-4A14-8A6D-7000850985EE}"/>
              </a:ext>
            </a:extLst>
          </p:cNvPr>
          <p:cNvGrpSpPr/>
          <p:nvPr/>
        </p:nvGrpSpPr>
        <p:grpSpPr>
          <a:xfrm>
            <a:off x="0" y="0"/>
            <a:ext cx="1067506" cy="1252953"/>
            <a:chOff x="1775707" y="4039483"/>
            <a:chExt cx="1067506" cy="1252953"/>
          </a:xfrm>
        </p:grpSpPr>
        <p:sp>
          <p:nvSpPr>
            <p:cNvPr id="10" name="Rectangle : coins arrondis 9">
              <a:extLst>
                <a:ext uri="{FF2B5EF4-FFF2-40B4-BE49-F238E27FC236}">
                  <a16:creationId xmlns:a16="http://schemas.microsoft.com/office/drawing/2014/main" id="{6594B610-3C97-4E40-BBC6-8CA47BC34DD7}"/>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1" name="ZoneTexte 10">
              <a:extLst>
                <a:ext uri="{FF2B5EF4-FFF2-40B4-BE49-F238E27FC236}">
                  <a16:creationId xmlns:a16="http://schemas.microsoft.com/office/drawing/2014/main" id="{660F8D32-9BE2-470C-8D36-AA58EB7470D5}"/>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373678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39C38F-D641-402C-9305-BE6F3EAF88D1}"/>
              </a:ext>
            </a:extLst>
          </p:cNvPr>
          <p:cNvPicPr>
            <a:picLocks noChangeAspect="1"/>
          </p:cNvPicPr>
          <p:nvPr/>
        </p:nvPicPr>
        <p:blipFill rotWithShape="1">
          <a:blip r:embed="rId2"/>
          <a:srcRect l="20287" t="20991" r="20044" b="5090"/>
          <a:stretch/>
        </p:blipFill>
        <p:spPr>
          <a:xfrm>
            <a:off x="5469774" y="1778924"/>
            <a:ext cx="5031971" cy="3973484"/>
          </a:xfrm>
          <a:prstGeom prst="rect">
            <a:avLst/>
          </a:prstGeom>
        </p:spPr>
      </p:pic>
      <p:sp>
        <p:nvSpPr>
          <p:cNvPr id="3" name="Rectangle : coins arrondis 2">
            <a:extLst>
              <a:ext uri="{FF2B5EF4-FFF2-40B4-BE49-F238E27FC236}">
                <a16:creationId xmlns:a16="http://schemas.microsoft.com/office/drawing/2014/main" id="{D27AB686-20C4-4554-8806-4EE63587E9A7}"/>
              </a:ext>
            </a:extLst>
          </p:cNvPr>
          <p:cNvSpPr/>
          <p:nvPr/>
        </p:nvSpPr>
        <p:spPr>
          <a:xfrm>
            <a:off x="1027733" y="2725666"/>
            <a:ext cx="3085399" cy="14066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Le cas échéant, choisissez les « services » concernés par cette période. Si le paramétrage concerne l’ensemble des salariés de la structure, ne pas remplir</a:t>
            </a:r>
            <a:r>
              <a:rPr lang="fr-FR" sz="1600" dirty="0">
                <a:solidFill>
                  <a:schemeClr val="accent6"/>
                </a:solidFill>
              </a:rPr>
              <a:t>.</a:t>
            </a:r>
          </a:p>
        </p:txBody>
      </p:sp>
      <p:cxnSp>
        <p:nvCxnSpPr>
          <p:cNvPr id="5" name="Connecteur droit avec flèche 4">
            <a:extLst>
              <a:ext uri="{FF2B5EF4-FFF2-40B4-BE49-F238E27FC236}">
                <a16:creationId xmlns:a16="http://schemas.microsoft.com/office/drawing/2014/main" id="{0DA27F8D-490F-446A-824F-379AA536FC4C}"/>
              </a:ext>
            </a:extLst>
          </p:cNvPr>
          <p:cNvCxnSpPr>
            <a:cxnSpLocks/>
            <a:stCxn id="3" idx="3"/>
          </p:cNvCxnSpPr>
          <p:nvPr/>
        </p:nvCxnSpPr>
        <p:spPr>
          <a:xfrm>
            <a:off x="4113132" y="3429000"/>
            <a:ext cx="2287668" cy="6497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C76A0750-7576-4D80-B8D7-283A7899CAAF}"/>
              </a:ext>
            </a:extLst>
          </p:cNvPr>
          <p:cNvGrpSpPr/>
          <p:nvPr/>
        </p:nvGrpSpPr>
        <p:grpSpPr>
          <a:xfrm>
            <a:off x="0" y="0"/>
            <a:ext cx="1067506" cy="1252953"/>
            <a:chOff x="1775707" y="4039483"/>
            <a:chExt cx="1067506" cy="1252953"/>
          </a:xfrm>
        </p:grpSpPr>
        <p:sp>
          <p:nvSpPr>
            <p:cNvPr id="13" name="Rectangle : coins arrondis 12">
              <a:extLst>
                <a:ext uri="{FF2B5EF4-FFF2-40B4-BE49-F238E27FC236}">
                  <a16:creationId xmlns:a16="http://schemas.microsoft.com/office/drawing/2014/main" id="{0CAB328E-62D7-467D-BD0F-7584A74583E1}"/>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4" name="ZoneTexte 13">
              <a:extLst>
                <a:ext uri="{FF2B5EF4-FFF2-40B4-BE49-F238E27FC236}">
                  <a16:creationId xmlns:a16="http://schemas.microsoft.com/office/drawing/2014/main" id="{97F4A465-A3D8-40C8-8159-D6B2105919E9}"/>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3078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F579EF8-5255-45FF-9992-477664CC18E4}"/>
              </a:ext>
            </a:extLst>
          </p:cNvPr>
          <p:cNvSpPr/>
          <p:nvPr/>
        </p:nvSpPr>
        <p:spPr>
          <a:xfrm>
            <a:off x="201953" y="1760914"/>
            <a:ext cx="3085399" cy="1061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solidFill>
              </a:rPr>
              <a:t>Sélectionnez une période. Elle apparaît en rouge, vous pouvez la dupliquer, la modifier ou la supprimer.</a:t>
            </a:r>
          </a:p>
        </p:txBody>
      </p:sp>
      <p:pic>
        <p:nvPicPr>
          <p:cNvPr id="2" name="Image 1">
            <a:extLst>
              <a:ext uri="{FF2B5EF4-FFF2-40B4-BE49-F238E27FC236}">
                <a16:creationId xmlns:a16="http://schemas.microsoft.com/office/drawing/2014/main" id="{03BBB6F3-D778-46D8-B474-A6B3C86EF18C}"/>
              </a:ext>
            </a:extLst>
          </p:cNvPr>
          <p:cNvPicPr>
            <a:picLocks noChangeAspect="1"/>
          </p:cNvPicPr>
          <p:nvPr/>
        </p:nvPicPr>
        <p:blipFill>
          <a:blip r:embed="rId2"/>
          <a:stretch>
            <a:fillRect/>
          </a:stretch>
        </p:blipFill>
        <p:spPr>
          <a:xfrm>
            <a:off x="3487001" y="1760914"/>
            <a:ext cx="8704999" cy="4509654"/>
          </a:xfrm>
          <a:prstGeom prst="rect">
            <a:avLst/>
          </a:prstGeom>
        </p:spPr>
      </p:pic>
      <p:sp>
        <p:nvSpPr>
          <p:cNvPr id="14" name="ZoneTexte 13">
            <a:extLst>
              <a:ext uri="{FF2B5EF4-FFF2-40B4-BE49-F238E27FC236}">
                <a16:creationId xmlns:a16="http://schemas.microsoft.com/office/drawing/2014/main" id="{672A9344-894A-49F6-8B1C-5693BEA2A117}"/>
              </a:ext>
            </a:extLst>
          </p:cNvPr>
          <p:cNvSpPr txBox="1"/>
          <p:nvPr/>
        </p:nvSpPr>
        <p:spPr>
          <a:xfrm>
            <a:off x="938402" y="4007644"/>
            <a:ext cx="2421136" cy="1323439"/>
          </a:xfrm>
          <a:prstGeom prst="rect">
            <a:avLst/>
          </a:prstGeom>
          <a:noFill/>
        </p:spPr>
        <p:txBody>
          <a:bodyPr wrap="square" rtlCol="0">
            <a:spAutoFit/>
          </a:bodyPr>
          <a:lstStyle/>
          <a:p>
            <a:r>
              <a:rPr lang="fr-FR" sz="1600" dirty="0"/>
              <a:t>Vous pouvez dupliquer une période si certains services sont en jours à 0h et que d’autres sont en CP par exemple.</a:t>
            </a:r>
          </a:p>
        </p:txBody>
      </p:sp>
      <p:pic>
        <p:nvPicPr>
          <p:cNvPr id="16" name="Graphique 15" descr="Ampoule et engrenage">
            <a:extLst>
              <a:ext uri="{FF2B5EF4-FFF2-40B4-BE49-F238E27FC236}">
                <a16:creationId xmlns:a16="http://schemas.microsoft.com/office/drawing/2014/main" id="{4A66A01F-0848-4DED-BBA8-A520D4F72A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1" y="4289108"/>
            <a:ext cx="914400" cy="914400"/>
          </a:xfrm>
          <a:prstGeom prst="rect">
            <a:avLst/>
          </a:prstGeom>
        </p:spPr>
      </p:pic>
      <p:sp>
        <p:nvSpPr>
          <p:cNvPr id="8" name="Ellipse 7">
            <a:extLst>
              <a:ext uri="{FF2B5EF4-FFF2-40B4-BE49-F238E27FC236}">
                <a16:creationId xmlns:a16="http://schemas.microsoft.com/office/drawing/2014/main" id="{A5755B6D-BF30-4C35-834A-49D8AC3A8200}"/>
              </a:ext>
            </a:extLst>
          </p:cNvPr>
          <p:cNvSpPr/>
          <p:nvPr/>
        </p:nvSpPr>
        <p:spPr>
          <a:xfrm>
            <a:off x="5205944" y="3617085"/>
            <a:ext cx="2846318" cy="46789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7B94539C-D3C5-4445-9531-3BC758757698}"/>
              </a:ext>
            </a:extLst>
          </p:cNvPr>
          <p:cNvCxnSpPr>
            <a:cxnSpLocks/>
            <a:stCxn id="3" idx="3"/>
            <a:endCxn id="8" idx="1"/>
          </p:cNvCxnSpPr>
          <p:nvPr/>
        </p:nvCxnSpPr>
        <p:spPr>
          <a:xfrm>
            <a:off x="3287352" y="2291742"/>
            <a:ext cx="2335426" cy="139386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F205D935-2D9B-4E42-9315-4E3FB063B2F4}"/>
              </a:ext>
            </a:extLst>
          </p:cNvPr>
          <p:cNvGrpSpPr/>
          <p:nvPr/>
        </p:nvGrpSpPr>
        <p:grpSpPr>
          <a:xfrm>
            <a:off x="0" y="0"/>
            <a:ext cx="1067506" cy="1252953"/>
            <a:chOff x="1775707" y="4039483"/>
            <a:chExt cx="1067506" cy="1252953"/>
          </a:xfrm>
        </p:grpSpPr>
        <p:sp>
          <p:nvSpPr>
            <p:cNvPr id="18" name="Rectangle : coins arrondis 17">
              <a:extLst>
                <a:ext uri="{FF2B5EF4-FFF2-40B4-BE49-F238E27FC236}">
                  <a16:creationId xmlns:a16="http://schemas.microsoft.com/office/drawing/2014/main" id="{074F339D-E922-43F9-92B4-170493E85659}"/>
                </a:ext>
              </a:extLst>
            </p:cNvPr>
            <p:cNvSpPr/>
            <p:nvPr/>
          </p:nvSpPr>
          <p:spPr>
            <a:xfrm>
              <a:off x="1775707" y="4378037"/>
              <a:ext cx="1067506" cy="914399"/>
            </a:xfrm>
            <a:prstGeom prst="round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t>Effectuer le paramétrage multi-salarié</a:t>
              </a:r>
            </a:p>
          </p:txBody>
        </p:sp>
        <p:sp>
          <p:nvSpPr>
            <p:cNvPr id="19" name="ZoneTexte 18">
              <a:extLst>
                <a:ext uri="{FF2B5EF4-FFF2-40B4-BE49-F238E27FC236}">
                  <a16:creationId xmlns:a16="http://schemas.microsoft.com/office/drawing/2014/main" id="{26F85120-0061-4DC0-A685-1724E13D86C3}"/>
                </a:ext>
              </a:extLst>
            </p:cNvPr>
            <p:cNvSpPr txBox="1"/>
            <p:nvPr/>
          </p:nvSpPr>
          <p:spPr>
            <a:xfrm>
              <a:off x="1822141" y="4039483"/>
              <a:ext cx="974637" cy="338554"/>
            </a:xfrm>
            <a:prstGeom prst="rect">
              <a:avLst/>
            </a:prstGeom>
            <a:noFill/>
          </p:spPr>
          <p:txBody>
            <a:bodyPr wrap="square" rtlCol="0">
              <a:spAutoFit/>
            </a:bodyPr>
            <a:lstStyle/>
            <a:p>
              <a:r>
                <a:rPr lang="fr-FR" sz="1600" dirty="0">
                  <a:solidFill>
                    <a:srgbClr val="FF0000"/>
                  </a:solidFill>
                </a:rPr>
                <a:t>Etape 1.1</a:t>
              </a:r>
            </a:p>
          </p:txBody>
        </p:sp>
      </p:grpSp>
    </p:spTree>
    <p:extLst>
      <p:ext uri="{BB962C8B-B14F-4D97-AF65-F5344CB8AC3E}">
        <p14:creationId xmlns:p14="http://schemas.microsoft.com/office/powerpoint/2010/main" val="13053266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9FC23C21A639439D643353DACAB4B7" ma:contentTypeVersion="11" ma:contentTypeDescription="Crée un document." ma:contentTypeScope="" ma:versionID="5c9bf3ae9d67b433ad756d8a229383cc">
  <xsd:schema xmlns:xsd="http://www.w3.org/2001/XMLSchema" xmlns:xs="http://www.w3.org/2001/XMLSchema" xmlns:p="http://schemas.microsoft.com/office/2006/metadata/properties" xmlns:ns2="18d5b76b-1b12-4210-be78-d48abaaad40f" xmlns:ns3="9f503f91-4889-4f11-8e7e-4aa5c889cd6e" targetNamespace="http://schemas.microsoft.com/office/2006/metadata/properties" ma:root="true" ma:fieldsID="33758f53cf0605eec310d01e30ec82d1" ns2:_="" ns3:_="">
    <xsd:import namespace="18d5b76b-1b12-4210-be78-d48abaaad40f"/>
    <xsd:import namespace="9f503f91-4889-4f11-8e7e-4aa5c889cd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5b76b-1b12-4210-be78-d48abaaad4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503f91-4889-4f11-8e7e-4aa5c889cd6e"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8AEA10-2D60-48A1-A144-F6BB149A1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5b76b-1b12-4210-be78-d48abaaad40f"/>
    <ds:schemaRef ds:uri="9f503f91-4889-4f11-8e7e-4aa5c889c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4163E8-5DFF-42BA-81B7-75A8CB9E929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1FF47A2-1FD5-4CD4-A595-7DD1B235D9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2892</TotalTime>
  <Words>1964</Words>
  <Application>Microsoft Office PowerPoint</Application>
  <PresentationFormat>Grand écran</PresentationFormat>
  <Paragraphs>187</Paragraphs>
  <Slides>48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Durand</dc:creator>
  <cp:lastModifiedBy>Aude Durand</cp:lastModifiedBy>
  <cp:revision>63</cp:revision>
  <dcterms:created xsi:type="dcterms:W3CDTF">2020-03-20T09:15:59Z</dcterms:created>
  <dcterms:modified xsi:type="dcterms:W3CDTF">2022-03-03T11:00:38Z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0x010100609FC23C21A639439D643353DACAB4B7</vt:lpwstr>
  </property>
</Properties>
</file>