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D9DF7-5D97-4D88-B30C-51E4F8AA0021}" type="doc">
      <dgm:prSet loTypeId="urn:microsoft.com/office/officeart/2005/8/layout/chevron2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E8E97F49-8CB0-428C-90D9-76B6A812829D}">
      <dgm:prSet phldrT="[Texte]" custT="1"/>
      <dgm:spPr/>
      <dgm:t>
        <a:bodyPr/>
        <a:lstStyle/>
        <a:p>
          <a:r>
            <a:rPr lang="fr-FR" sz="2400" dirty="0"/>
            <a:t>Fiche de poste</a:t>
          </a:r>
        </a:p>
      </dgm:t>
    </dgm:pt>
    <dgm:pt modelId="{4402EAA3-6EE2-487C-9D8B-664D4E5E94BB}" type="parTrans" cxnId="{6BC136ED-7FAD-4910-BAB9-8E30CCBD8A5D}">
      <dgm:prSet/>
      <dgm:spPr/>
      <dgm:t>
        <a:bodyPr/>
        <a:lstStyle/>
        <a:p>
          <a:endParaRPr lang="fr-FR"/>
        </a:p>
      </dgm:t>
    </dgm:pt>
    <dgm:pt modelId="{89C99DFA-3A9F-41EB-9122-8F5B6D1B72C6}" type="sibTrans" cxnId="{6BC136ED-7FAD-4910-BAB9-8E30CCBD8A5D}">
      <dgm:prSet/>
      <dgm:spPr/>
      <dgm:t>
        <a:bodyPr/>
        <a:lstStyle/>
        <a:p>
          <a:endParaRPr lang="fr-FR"/>
        </a:p>
      </dgm:t>
    </dgm:pt>
    <dgm:pt modelId="{C277E652-D8B8-47B9-AE66-DC591D77A18A}">
      <dgm:prSet phldrT="[Texte]"/>
      <dgm:spPr/>
      <dgm:t>
        <a:bodyPr/>
        <a:lstStyle/>
        <a:p>
          <a:pPr marL="0">
            <a:buFont typeface="Arial" panose="020B0604020202020204" pitchFamily="34" charset="0"/>
            <a:buNone/>
          </a:pPr>
          <a:r>
            <a:rPr lang="fr-FR" dirty="0"/>
            <a:t>Rédigez une fiche de poste pour élaborer le périmètre du poste à pourvoir et réfléchir aux compétences que devra avoir le futur salarié</a:t>
          </a:r>
        </a:p>
      </dgm:t>
    </dgm:pt>
    <dgm:pt modelId="{10158122-2A9F-4325-8094-F53DA7F41325}" type="parTrans" cxnId="{FE96AB86-3741-4416-B275-AC85994D7974}">
      <dgm:prSet/>
      <dgm:spPr/>
      <dgm:t>
        <a:bodyPr/>
        <a:lstStyle/>
        <a:p>
          <a:endParaRPr lang="fr-FR"/>
        </a:p>
      </dgm:t>
    </dgm:pt>
    <dgm:pt modelId="{DF749654-FD6D-4CB7-B434-A1BEDD36715F}" type="sibTrans" cxnId="{FE96AB86-3741-4416-B275-AC85994D7974}">
      <dgm:prSet/>
      <dgm:spPr/>
      <dgm:t>
        <a:bodyPr/>
        <a:lstStyle/>
        <a:p>
          <a:endParaRPr lang="fr-FR"/>
        </a:p>
      </dgm:t>
    </dgm:pt>
    <dgm:pt modelId="{CE515387-A120-4EA8-ABEF-88CE007277D3}">
      <dgm:prSet phldrT="[Texte]" custT="1"/>
      <dgm:spPr/>
      <dgm:t>
        <a:bodyPr/>
        <a:lstStyle/>
        <a:p>
          <a:r>
            <a:rPr lang="fr-FR" sz="2400" dirty="0"/>
            <a:t>Offre d’emploi</a:t>
          </a:r>
        </a:p>
      </dgm:t>
    </dgm:pt>
    <dgm:pt modelId="{5CD237F8-C14D-4E58-B12E-BA07BE2F10BF}" type="parTrans" cxnId="{FDFFAE2A-DED7-4A17-B72A-D86442E2F778}">
      <dgm:prSet/>
      <dgm:spPr/>
      <dgm:t>
        <a:bodyPr/>
        <a:lstStyle/>
        <a:p>
          <a:endParaRPr lang="fr-FR"/>
        </a:p>
      </dgm:t>
    </dgm:pt>
    <dgm:pt modelId="{6132219F-55D9-4EFA-8535-9A89DE9CD8ED}" type="sibTrans" cxnId="{FDFFAE2A-DED7-4A17-B72A-D86442E2F778}">
      <dgm:prSet/>
      <dgm:spPr/>
      <dgm:t>
        <a:bodyPr/>
        <a:lstStyle/>
        <a:p>
          <a:endParaRPr lang="fr-FR"/>
        </a:p>
      </dgm:t>
    </dgm:pt>
    <dgm:pt modelId="{FF0B7CA3-866B-40A5-8C56-8C25A846B192}">
      <dgm:prSet phldrT="[Texte]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fr-FR" dirty="0"/>
            <a:t>A partir de la fiche de poste, éditez rapidement l’offre d’emploi à diffuser dans votre établissement ou tous les établissements de l’Enseignement catholique</a:t>
          </a:r>
        </a:p>
      </dgm:t>
    </dgm:pt>
    <dgm:pt modelId="{CC4CFB5F-3979-44FD-AF7A-7A42FF888A91}" type="parTrans" cxnId="{7552D7D0-49D7-4CBE-98E9-836ED660AB1A}">
      <dgm:prSet/>
      <dgm:spPr/>
      <dgm:t>
        <a:bodyPr/>
        <a:lstStyle/>
        <a:p>
          <a:endParaRPr lang="fr-FR"/>
        </a:p>
      </dgm:t>
    </dgm:pt>
    <dgm:pt modelId="{AD19F8E0-7111-4970-A677-897FE31E7001}" type="sibTrans" cxnId="{7552D7D0-49D7-4CBE-98E9-836ED660AB1A}">
      <dgm:prSet/>
      <dgm:spPr/>
      <dgm:t>
        <a:bodyPr/>
        <a:lstStyle/>
        <a:p>
          <a:endParaRPr lang="fr-FR"/>
        </a:p>
      </dgm:t>
    </dgm:pt>
    <dgm:pt modelId="{DBA80667-F1A2-4F50-89D7-AF4A217DBCB8}">
      <dgm:prSet phldrT="[Texte]" custT="1"/>
      <dgm:spPr/>
      <dgm:t>
        <a:bodyPr/>
        <a:lstStyle/>
        <a:p>
          <a:r>
            <a:rPr lang="fr-FR" sz="2400" dirty="0"/>
            <a:t>Dossier salarié</a:t>
          </a:r>
        </a:p>
      </dgm:t>
    </dgm:pt>
    <dgm:pt modelId="{91BA0D69-9BAC-44CD-AF0D-2FA6055329AF}" type="parTrans" cxnId="{982247BD-B16E-4C05-9020-19D78D384A84}">
      <dgm:prSet/>
      <dgm:spPr/>
      <dgm:t>
        <a:bodyPr/>
        <a:lstStyle/>
        <a:p>
          <a:endParaRPr lang="fr-FR"/>
        </a:p>
      </dgm:t>
    </dgm:pt>
    <dgm:pt modelId="{DE01844B-6926-4722-B323-C544E2D0D148}" type="sibTrans" cxnId="{982247BD-B16E-4C05-9020-19D78D384A84}">
      <dgm:prSet/>
      <dgm:spPr/>
      <dgm:t>
        <a:bodyPr/>
        <a:lstStyle/>
        <a:p>
          <a:endParaRPr lang="fr-FR"/>
        </a:p>
      </dgm:t>
    </dgm:pt>
    <dgm:pt modelId="{8DD43ECF-A6E1-48BB-B957-BB51BC4C767F}">
      <dgm:prSet phldrT="[Texte]"/>
      <dgm:spPr/>
      <dgm:t>
        <a:bodyPr/>
        <a:lstStyle/>
        <a:p>
          <a:pPr marL="0">
            <a:buNone/>
          </a:pPr>
          <a:r>
            <a:rPr lang="fr-FR" dirty="0"/>
            <a:t>Créez le dossier de votre nouveau salarié </a:t>
          </a:r>
          <a:r>
            <a:rPr lang="fr-FR" dirty="0">
              <a:sym typeface="Wingdings" panose="05000000000000000000" pitchFamily="2" charset="2"/>
            </a:rPr>
            <a:t> il ne vous restera plus qu’à éditer son contrat de travail et sa fiche de classification !</a:t>
          </a:r>
          <a:endParaRPr lang="fr-FR" dirty="0"/>
        </a:p>
      </dgm:t>
    </dgm:pt>
    <dgm:pt modelId="{A25B7170-EBA7-4B9A-B015-DE2CCEC5009B}" type="parTrans" cxnId="{8ACE4C59-2A84-4038-ABB3-A67B1CB55110}">
      <dgm:prSet/>
      <dgm:spPr/>
      <dgm:t>
        <a:bodyPr/>
        <a:lstStyle/>
        <a:p>
          <a:endParaRPr lang="fr-FR"/>
        </a:p>
      </dgm:t>
    </dgm:pt>
    <dgm:pt modelId="{6089B6A5-8836-4FB0-8E08-A144DF67C528}" type="sibTrans" cxnId="{8ACE4C59-2A84-4038-ABB3-A67B1CB55110}">
      <dgm:prSet/>
      <dgm:spPr/>
      <dgm:t>
        <a:bodyPr/>
        <a:lstStyle/>
        <a:p>
          <a:endParaRPr lang="fr-FR"/>
        </a:p>
      </dgm:t>
    </dgm:pt>
    <dgm:pt modelId="{F8A69E4F-DC70-4FE9-9E86-F9D13FF9F9F7}" type="pres">
      <dgm:prSet presAssocID="{650D9DF7-5D97-4D88-B30C-51E4F8AA0021}" presName="linearFlow" presStyleCnt="0">
        <dgm:presLayoutVars>
          <dgm:dir/>
          <dgm:animLvl val="lvl"/>
          <dgm:resizeHandles val="exact"/>
        </dgm:presLayoutVars>
      </dgm:prSet>
      <dgm:spPr/>
    </dgm:pt>
    <dgm:pt modelId="{840BA150-3301-4ACD-BCE8-1F93DF7EF73C}" type="pres">
      <dgm:prSet presAssocID="{E8E97F49-8CB0-428C-90D9-76B6A812829D}" presName="composite" presStyleCnt="0"/>
      <dgm:spPr/>
    </dgm:pt>
    <dgm:pt modelId="{E073733B-4A84-4C7B-8659-6A8C837E5D81}" type="pres">
      <dgm:prSet presAssocID="{E8E97F49-8CB0-428C-90D9-76B6A812829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919597-24A7-42BD-9453-22E842B3E073}" type="pres">
      <dgm:prSet presAssocID="{E8E97F49-8CB0-428C-90D9-76B6A812829D}" presName="descendantText" presStyleLbl="alignAcc1" presStyleIdx="0" presStyleCnt="3">
        <dgm:presLayoutVars>
          <dgm:bulletEnabled val="1"/>
        </dgm:presLayoutVars>
      </dgm:prSet>
      <dgm:spPr/>
    </dgm:pt>
    <dgm:pt modelId="{9490C2C8-EDED-40D4-B6A8-D0C93384BAB8}" type="pres">
      <dgm:prSet presAssocID="{89C99DFA-3A9F-41EB-9122-8F5B6D1B72C6}" presName="sp" presStyleCnt="0"/>
      <dgm:spPr/>
    </dgm:pt>
    <dgm:pt modelId="{FD4BAAEC-A256-472C-8CCF-234EBA638F41}" type="pres">
      <dgm:prSet presAssocID="{CE515387-A120-4EA8-ABEF-88CE007277D3}" presName="composite" presStyleCnt="0"/>
      <dgm:spPr/>
    </dgm:pt>
    <dgm:pt modelId="{64EB61E2-56EA-4782-8C86-6EFF3807C486}" type="pres">
      <dgm:prSet presAssocID="{CE515387-A120-4EA8-ABEF-88CE007277D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9C2B255-3E24-4A07-832D-50C3F1FECD63}" type="pres">
      <dgm:prSet presAssocID="{CE515387-A120-4EA8-ABEF-88CE007277D3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5E48FCA2-83B3-47D5-AB24-AB1884858368}" type="pres">
      <dgm:prSet presAssocID="{6132219F-55D9-4EFA-8535-9A89DE9CD8ED}" presName="sp" presStyleCnt="0"/>
      <dgm:spPr/>
    </dgm:pt>
    <dgm:pt modelId="{4B9B2F6D-5E0F-4ED7-BBB5-341A6A1B524A}" type="pres">
      <dgm:prSet presAssocID="{DBA80667-F1A2-4F50-89D7-AF4A217DBCB8}" presName="composite" presStyleCnt="0"/>
      <dgm:spPr/>
    </dgm:pt>
    <dgm:pt modelId="{96354AAA-E21B-4246-B3AC-CE72B5A33382}" type="pres">
      <dgm:prSet presAssocID="{DBA80667-F1A2-4F50-89D7-AF4A217DBCB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D78FA7B-04E1-4DA9-80E8-C759AD335629}" type="pres">
      <dgm:prSet presAssocID="{DBA80667-F1A2-4F50-89D7-AF4A217DBCB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DDCD117-FC13-4E40-9E26-77A931E40D0F}" type="presOf" srcId="{C277E652-D8B8-47B9-AE66-DC591D77A18A}" destId="{50919597-24A7-42BD-9453-22E842B3E073}" srcOrd="0" destOrd="0" presId="urn:microsoft.com/office/officeart/2005/8/layout/chevron2"/>
    <dgm:cxn modelId="{74A6DF21-67CC-4944-BB5F-403A03708381}" type="presOf" srcId="{FF0B7CA3-866B-40A5-8C56-8C25A846B192}" destId="{B9C2B255-3E24-4A07-832D-50C3F1FECD63}" srcOrd="0" destOrd="0" presId="urn:microsoft.com/office/officeart/2005/8/layout/chevron2"/>
    <dgm:cxn modelId="{FDFFAE2A-DED7-4A17-B72A-D86442E2F778}" srcId="{650D9DF7-5D97-4D88-B30C-51E4F8AA0021}" destId="{CE515387-A120-4EA8-ABEF-88CE007277D3}" srcOrd="1" destOrd="0" parTransId="{5CD237F8-C14D-4E58-B12E-BA07BE2F10BF}" sibTransId="{6132219F-55D9-4EFA-8535-9A89DE9CD8ED}"/>
    <dgm:cxn modelId="{8ACE4C59-2A84-4038-ABB3-A67B1CB55110}" srcId="{DBA80667-F1A2-4F50-89D7-AF4A217DBCB8}" destId="{8DD43ECF-A6E1-48BB-B957-BB51BC4C767F}" srcOrd="0" destOrd="0" parTransId="{A25B7170-EBA7-4B9A-B015-DE2CCEC5009B}" sibTransId="{6089B6A5-8836-4FB0-8E08-A144DF67C528}"/>
    <dgm:cxn modelId="{BF4DA27D-A054-4C82-AFCD-C9F5EE6CC780}" type="presOf" srcId="{E8E97F49-8CB0-428C-90D9-76B6A812829D}" destId="{E073733B-4A84-4C7B-8659-6A8C837E5D81}" srcOrd="0" destOrd="0" presId="urn:microsoft.com/office/officeart/2005/8/layout/chevron2"/>
    <dgm:cxn modelId="{FE96AB86-3741-4416-B275-AC85994D7974}" srcId="{E8E97F49-8CB0-428C-90D9-76B6A812829D}" destId="{C277E652-D8B8-47B9-AE66-DC591D77A18A}" srcOrd="0" destOrd="0" parTransId="{10158122-2A9F-4325-8094-F53DA7F41325}" sibTransId="{DF749654-FD6D-4CB7-B434-A1BEDD36715F}"/>
    <dgm:cxn modelId="{EB0808A6-1819-4749-BDF2-6C4DE74B44BC}" type="presOf" srcId="{CE515387-A120-4EA8-ABEF-88CE007277D3}" destId="{64EB61E2-56EA-4782-8C86-6EFF3807C486}" srcOrd="0" destOrd="0" presId="urn:microsoft.com/office/officeart/2005/8/layout/chevron2"/>
    <dgm:cxn modelId="{A8107CB8-0B03-4C92-A437-B09F0D4EEAC7}" type="presOf" srcId="{650D9DF7-5D97-4D88-B30C-51E4F8AA0021}" destId="{F8A69E4F-DC70-4FE9-9E86-F9D13FF9F9F7}" srcOrd="0" destOrd="0" presId="urn:microsoft.com/office/officeart/2005/8/layout/chevron2"/>
    <dgm:cxn modelId="{982247BD-B16E-4C05-9020-19D78D384A84}" srcId="{650D9DF7-5D97-4D88-B30C-51E4F8AA0021}" destId="{DBA80667-F1A2-4F50-89D7-AF4A217DBCB8}" srcOrd="2" destOrd="0" parTransId="{91BA0D69-9BAC-44CD-AF0D-2FA6055329AF}" sibTransId="{DE01844B-6926-4722-B323-C544E2D0D148}"/>
    <dgm:cxn modelId="{97A570C9-A45C-44B7-96DB-582F07ADB149}" type="presOf" srcId="{DBA80667-F1A2-4F50-89D7-AF4A217DBCB8}" destId="{96354AAA-E21B-4246-B3AC-CE72B5A33382}" srcOrd="0" destOrd="0" presId="urn:microsoft.com/office/officeart/2005/8/layout/chevron2"/>
    <dgm:cxn modelId="{7552D7D0-49D7-4CBE-98E9-836ED660AB1A}" srcId="{CE515387-A120-4EA8-ABEF-88CE007277D3}" destId="{FF0B7CA3-866B-40A5-8C56-8C25A846B192}" srcOrd="0" destOrd="0" parTransId="{CC4CFB5F-3979-44FD-AF7A-7A42FF888A91}" sibTransId="{AD19F8E0-7111-4970-A677-897FE31E7001}"/>
    <dgm:cxn modelId="{6BC136ED-7FAD-4910-BAB9-8E30CCBD8A5D}" srcId="{650D9DF7-5D97-4D88-B30C-51E4F8AA0021}" destId="{E8E97F49-8CB0-428C-90D9-76B6A812829D}" srcOrd="0" destOrd="0" parTransId="{4402EAA3-6EE2-487C-9D8B-664D4E5E94BB}" sibTransId="{89C99DFA-3A9F-41EB-9122-8F5B6D1B72C6}"/>
    <dgm:cxn modelId="{F434A5FF-1835-48D0-9AE3-826EABA4ECAE}" type="presOf" srcId="{8DD43ECF-A6E1-48BB-B957-BB51BC4C767F}" destId="{FD78FA7B-04E1-4DA9-80E8-C759AD335629}" srcOrd="0" destOrd="0" presId="urn:microsoft.com/office/officeart/2005/8/layout/chevron2"/>
    <dgm:cxn modelId="{7ABF4F2A-B819-4F95-9E65-6A42B5389186}" type="presParOf" srcId="{F8A69E4F-DC70-4FE9-9E86-F9D13FF9F9F7}" destId="{840BA150-3301-4ACD-BCE8-1F93DF7EF73C}" srcOrd="0" destOrd="0" presId="urn:microsoft.com/office/officeart/2005/8/layout/chevron2"/>
    <dgm:cxn modelId="{A5C7874A-0C7C-432D-82A9-DF236F451EFD}" type="presParOf" srcId="{840BA150-3301-4ACD-BCE8-1F93DF7EF73C}" destId="{E073733B-4A84-4C7B-8659-6A8C837E5D81}" srcOrd="0" destOrd="0" presId="urn:microsoft.com/office/officeart/2005/8/layout/chevron2"/>
    <dgm:cxn modelId="{A8D20A40-A078-4E6B-B0E7-1842E447CD56}" type="presParOf" srcId="{840BA150-3301-4ACD-BCE8-1F93DF7EF73C}" destId="{50919597-24A7-42BD-9453-22E842B3E073}" srcOrd="1" destOrd="0" presId="urn:microsoft.com/office/officeart/2005/8/layout/chevron2"/>
    <dgm:cxn modelId="{F6079BC7-ADFC-4073-881F-2A5B19F7BCDD}" type="presParOf" srcId="{F8A69E4F-DC70-4FE9-9E86-F9D13FF9F9F7}" destId="{9490C2C8-EDED-40D4-B6A8-D0C93384BAB8}" srcOrd="1" destOrd="0" presId="urn:microsoft.com/office/officeart/2005/8/layout/chevron2"/>
    <dgm:cxn modelId="{772EA7D9-B8FB-42F7-A5F7-680FF828A147}" type="presParOf" srcId="{F8A69E4F-DC70-4FE9-9E86-F9D13FF9F9F7}" destId="{FD4BAAEC-A256-472C-8CCF-234EBA638F41}" srcOrd="2" destOrd="0" presId="urn:microsoft.com/office/officeart/2005/8/layout/chevron2"/>
    <dgm:cxn modelId="{D9979DA2-160B-4FF8-8AFD-53331820B338}" type="presParOf" srcId="{FD4BAAEC-A256-472C-8CCF-234EBA638F41}" destId="{64EB61E2-56EA-4782-8C86-6EFF3807C486}" srcOrd="0" destOrd="0" presId="urn:microsoft.com/office/officeart/2005/8/layout/chevron2"/>
    <dgm:cxn modelId="{83D02157-CE48-48C2-B000-EA329001008D}" type="presParOf" srcId="{FD4BAAEC-A256-472C-8CCF-234EBA638F41}" destId="{B9C2B255-3E24-4A07-832D-50C3F1FECD63}" srcOrd="1" destOrd="0" presId="urn:microsoft.com/office/officeart/2005/8/layout/chevron2"/>
    <dgm:cxn modelId="{493D738E-EB4D-4DE0-9783-4DBDA6B9F3CF}" type="presParOf" srcId="{F8A69E4F-DC70-4FE9-9E86-F9D13FF9F9F7}" destId="{5E48FCA2-83B3-47D5-AB24-AB1884858368}" srcOrd="3" destOrd="0" presId="urn:microsoft.com/office/officeart/2005/8/layout/chevron2"/>
    <dgm:cxn modelId="{8C720A3C-7927-433B-B3AB-C7FF726EB4C9}" type="presParOf" srcId="{F8A69E4F-DC70-4FE9-9E86-F9D13FF9F9F7}" destId="{4B9B2F6D-5E0F-4ED7-BBB5-341A6A1B524A}" srcOrd="4" destOrd="0" presId="urn:microsoft.com/office/officeart/2005/8/layout/chevron2"/>
    <dgm:cxn modelId="{5FBBD0B8-2C34-4CE7-B9F5-3FC200F134D4}" type="presParOf" srcId="{4B9B2F6D-5E0F-4ED7-BBB5-341A6A1B524A}" destId="{96354AAA-E21B-4246-B3AC-CE72B5A33382}" srcOrd="0" destOrd="0" presId="urn:microsoft.com/office/officeart/2005/8/layout/chevron2"/>
    <dgm:cxn modelId="{3B30C412-4BD0-4DD1-B1DA-6256EBE39F91}" type="presParOf" srcId="{4B9B2F6D-5E0F-4ED7-BBB5-341A6A1B524A}" destId="{FD78FA7B-04E1-4DA9-80E8-C759AD3356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3733B-4A84-4C7B-8659-6A8C837E5D81}">
      <dsp:nvSpPr>
        <dsp:cNvPr id="0" name=""/>
        <dsp:cNvSpPr/>
      </dsp:nvSpPr>
      <dsp:spPr>
        <a:xfrm rot="5400000">
          <a:off x="-236563" y="240744"/>
          <a:ext cx="1577093" cy="110396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Fiche de poste</a:t>
          </a:r>
        </a:p>
      </dsp:txBody>
      <dsp:txXfrm rot="-5400000">
        <a:off x="2" y="556163"/>
        <a:ext cx="1103965" cy="473128"/>
      </dsp:txXfrm>
    </dsp:sp>
    <dsp:sp modelId="{50919597-24A7-42BD-9453-22E842B3E073}">
      <dsp:nvSpPr>
        <dsp:cNvPr id="0" name=""/>
        <dsp:cNvSpPr/>
      </dsp:nvSpPr>
      <dsp:spPr>
        <a:xfrm rot="5400000">
          <a:off x="5296957" y="-4188812"/>
          <a:ext cx="1025649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2200" kern="1200" dirty="0"/>
            <a:t>Rédigez une fiche de poste pour élaborer le périmètre du poste à pourvoir et réfléchir aux compétences que devra avoir le futur salarié</a:t>
          </a:r>
        </a:p>
      </dsp:txBody>
      <dsp:txXfrm rot="-5400000">
        <a:off x="1103965" y="54248"/>
        <a:ext cx="9361566" cy="925513"/>
      </dsp:txXfrm>
    </dsp:sp>
    <dsp:sp modelId="{64EB61E2-56EA-4782-8C86-6EFF3807C486}">
      <dsp:nvSpPr>
        <dsp:cNvPr id="0" name=""/>
        <dsp:cNvSpPr/>
      </dsp:nvSpPr>
      <dsp:spPr>
        <a:xfrm rot="5400000">
          <a:off x="-236563" y="1623686"/>
          <a:ext cx="1577093" cy="110396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Offre d’emploi</a:t>
          </a:r>
        </a:p>
      </dsp:txBody>
      <dsp:txXfrm rot="-5400000">
        <a:off x="2" y="1939105"/>
        <a:ext cx="1103965" cy="473128"/>
      </dsp:txXfrm>
    </dsp:sp>
    <dsp:sp modelId="{B9C2B255-3E24-4A07-832D-50C3F1FECD63}">
      <dsp:nvSpPr>
        <dsp:cNvPr id="0" name=""/>
        <dsp:cNvSpPr/>
      </dsp:nvSpPr>
      <dsp:spPr>
        <a:xfrm rot="5400000">
          <a:off x="5297227" y="-2806139"/>
          <a:ext cx="1025110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lvl="1" indent="-22860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200" kern="1200" dirty="0"/>
            <a:t>A partir de la fiche de poste, éditez rapidement l’offre d’emploi à diffuser dans votre établissement ou tous les établissements de l’Enseignement catholique</a:t>
          </a:r>
        </a:p>
      </dsp:txBody>
      <dsp:txXfrm rot="-5400000">
        <a:off x="1103965" y="1437165"/>
        <a:ext cx="9361592" cy="925026"/>
      </dsp:txXfrm>
    </dsp:sp>
    <dsp:sp modelId="{96354AAA-E21B-4246-B3AC-CE72B5A33382}">
      <dsp:nvSpPr>
        <dsp:cNvPr id="0" name=""/>
        <dsp:cNvSpPr/>
      </dsp:nvSpPr>
      <dsp:spPr>
        <a:xfrm rot="5400000">
          <a:off x="-236563" y="3006628"/>
          <a:ext cx="1577093" cy="110396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Dossier salarié</a:t>
          </a:r>
        </a:p>
      </dsp:txBody>
      <dsp:txXfrm rot="-5400000">
        <a:off x="2" y="3322047"/>
        <a:ext cx="1103965" cy="473128"/>
      </dsp:txXfrm>
    </dsp:sp>
    <dsp:sp modelId="{FD78FA7B-04E1-4DA9-80E8-C759AD335629}">
      <dsp:nvSpPr>
        <dsp:cNvPr id="0" name=""/>
        <dsp:cNvSpPr/>
      </dsp:nvSpPr>
      <dsp:spPr>
        <a:xfrm rot="5400000">
          <a:off x="5297227" y="-1423197"/>
          <a:ext cx="1025110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200" kern="1200" dirty="0"/>
            <a:t>Créez le dossier de votre nouveau salarié </a:t>
          </a:r>
          <a:r>
            <a:rPr lang="fr-FR" sz="2200" kern="1200" dirty="0">
              <a:sym typeface="Wingdings" panose="05000000000000000000" pitchFamily="2" charset="2"/>
            </a:rPr>
            <a:t> il ne vous restera plus qu’à éditer son contrat de travail et sa fiche de classification !</a:t>
          </a:r>
          <a:endParaRPr lang="fr-FR" sz="2200" kern="1200" dirty="0"/>
        </a:p>
      </dsp:txBody>
      <dsp:txXfrm rot="-5400000">
        <a:off x="1103965" y="2820107"/>
        <a:ext cx="9361592" cy="92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0CF86-CEB5-45A6-9984-8F17837C0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43AA6F-5532-4C6E-8FEB-3CD78E6AC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67973-8A44-4816-9D1A-E3A891E2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067D0-09EF-45E7-987A-5ADBC01E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C7215-7F82-43CC-8803-09CAADF0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6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BE2B-96C6-4B8D-A0CA-C71DFF35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183D21-41C7-47A5-B892-8ED2BEE0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FD3E0-0329-4958-8569-410ABAD5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BDE49-EB0E-43FE-AB37-EBFD84E1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4DE84-C796-4A2E-811D-6EC86B1C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2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84B382-F60B-447B-A6F0-281E46AC1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A9EF51-2539-4B50-92D0-D8BFEC5D3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3547F5-1287-48E4-ABE3-1439C4F5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B9F7CA-9FFB-4847-B3A6-8360F32A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16BF0-E836-4753-A41C-64045947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0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33BBB-6000-4A3A-AD19-E9A64E39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E7721-8EF8-4FA8-8B8F-109D56737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7D4064-33E3-45AE-834E-AE3EF44E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D9DDE-0A1C-47DC-986E-7764D077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ABDF5-CE5F-4A65-948B-A293FE7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E0C5C-03E6-4EF8-BB20-6702A8F4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678DC0-E264-4B1B-AAAC-5DEB8C9C7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F6AC9-7035-4EEE-AF6E-86F56912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785CF3-02B1-4AD8-A1F4-D4F80C29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7530E-AAC7-4D84-8C3A-16730F59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88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7C06C-98F3-448C-8B44-BF891D20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BF0717-161A-4A3E-843F-0BE4222D5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BC19E4-BB0F-4A1E-89FF-5984EB33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25BD73-D1CB-4ABC-B4E1-18457307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4AA698-B987-44FF-8D1B-658BFA0E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89F9A9-7862-4758-B24E-F372F586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45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B9F6E-5645-4F2B-B8DB-6ECA6B5A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23E8F-44AB-4450-90DF-889DCA701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87C0AF-8539-44FF-851B-A6AC4BCC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073E6F-1578-4CE5-AF7C-954C55E49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E7781E-09D7-4745-B6BE-AE5C0BCC3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D9D42E-F62C-4970-8BE0-AE6AE8FF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71F70C-65A8-4514-9533-F7A93DFD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7AA2B1-F153-4324-8BFB-DAA3BB1D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52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B76E2-EDFC-48A4-860F-ADF73F07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9080BF-EBD3-4611-9D58-E24FB83A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A7F94B-B91F-4E2A-B21C-91D60FF5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F57994-54D0-4691-9D61-BB77A64B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13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BD2062-2CFC-425F-B933-527D7F82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8EBADD-D761-4DA6-99C8-E607F4DF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A2EBB6-B0FF-4CF1-8A5B-53961AA6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0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A1D67-5F6F-45D9-AC22-1AA1F050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FD9BA-26D8-4784-A744-EA0EEB22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C21651-56A0-46E4-97E9-9E3D8D98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FC69A-81C5-414A-BA2C-FE32E345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DD1892-DC97-483A-88FA-3A8070B5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24934-769D-496E-9076-CDF3729A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7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9A3B5-B9BE-4A6F-BDF9-DB46312B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F71BE8-84BF-47C9-8CB5-FCC9C854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3C1C98-8CED-4942-9137-6D8C9BB84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E01D97-536E-4FB8-83FC-2560C9FD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F0D77B-F4D7-4FE0-B2B6-371A2835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47D4DF-ABB8-4A0B-8641-0CCE3DC5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8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191C0D-FD00-4FD0-8FD6-29B26323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39F74-E770-4120-9E04-4FC8E585C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D32FE-CE12-496A-B0E9-C9F12B0E2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5089-745E-49A0-A0C3-93C05617C9FE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B4CDA-A3D5-4338-9E73-2A7240326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5E02D-8633-4CED-9F94-E8D52DD5B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32BE-2A79-448B-8617-312F3FD89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0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infos.isidoor.org/kb/le-processus-de-recrutement-de-la-fiche-de-poste-a-ledition-du-contrat-de-travail/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s.isidoor.org/kb/le-processus-de-recrutement-de-la-fiche-de-poste-a-ledition-du-contrat-de-travail/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9C070-657B-4386-8C90-0ADF875E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processus de recrutement de la fiche de poste à l’édition du contrat de travail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A9B8778-3A4E-4EFC-902F-4C6AB5C66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788995"/>
              </p:ext>
            </p:extLst>
          </p:nvPr>
        </p:nvGraphicFramePr>
        <p:xfrm>
          <a:off x="83820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16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E9EE34-5260-44FA-B94F-9406B636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5D83A0-4EF0-4ADF-85F1-B1B16F22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7916"/>
            <a:ext cx="12192000" cy="144216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32C200A-48E7-4AA6-BE70-60883ECE7314}"/>
              </a:ext>
            </a:extLst>
          </p:cNvPr>
          <p:cNvSpPr/>
          <p:nvPr/>
        </p:nvSpPr>
        <p:spPr>
          <a:xfrm>
            <a:off x="4302354" y="1266662"/>
            <a:ext cx="2438775" cy="9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Créez une offre d’emploi </a:t>
            </a:r>
            <a:r>
              <a:rPr lang="fr-FR" sz="1600" dirty="0">
                <a:solidFill>
                  <a:schemeClr val="tx1"/>
                </a:solidFill>
              </a:rPr>
              <a:t>directement à partir de la fiche de poste.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F801115-F28B-41D1-B13C-12A0E0E276C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741129" y="1716902"/>
            <a:ext cx="2487018" cy="186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2E028AF-F6C9-4980-BCF9-5805F8640736}"/>
              </a:ext>
            </a:extLst>
          </p:cNvPr>
          <p:cNvSpPr/>
          <p:nvPr/>
        </p:nvSpPr>
        <p:spPr>
          <a:xfrm>
            <a:off x="6889415" y="5016336"/>
            <a:ext cx="1800191" cy="453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Dupliquez </a:t>
            </a:r>
            <a:r>
              <a:rPr lang="fr-FR" sz="1600" dirty="0">
                <a:solidFill>
                  <a:schemeClr val="tx1"/>
                </a:solidFill>
              </a:rPr>
              <a:t>la fiche.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A6BA4BD-806E-4AAF-9F13-756A24BB8D9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8689606" y="3747359"/>
            <a:ext cx="908789" cy="149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ABDED92-7EF4-4DC0-886E-AD77A97B0CDD}"/>
              </a:ext>
            </a:extLst>
          </p:cNvPr>
          <p:cNvSpPr/>
          <p:nvPr/>
        </p:nvSpPr>
        <p:spPr>
          <a:xfrm>
            <a:off x="8141338" y="1123890"/>
            <a:ext cx="2438775" cy="495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Envoyez la fiche par </a:t>
            </a:r>
            <a:r>
              <a:rPr lang="fr-FR" sz="1600" b="1" dirty="0">
                <a:solidFill>
                  <a:schemeClr val="tx1"/>
                </a:solidFill>
              </a:rPr>
              <a:t>mail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FF8468B-46FA-49F2-A6FB-3C02808ACD33}"/>
              </a:ext>
            </a:extLst>
          </p:cNvPr>
          <p:cNvSpPr/>
          <p:nvPr/>
        </p:nvSpPr>
        <p:spPr>
          <a:xfrm>
            <a:off x="9516678" y="5384289"/>
            <a:ext cx="2438775" cy="495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Exportez la fiche en </a:t>
            </a:r>
            <a:r>
              <a:rPr lang="fr-FR" sz="1600" b="1" dirty="0">
                <a:solidFill>
                  <a:schemeClr val="tx1"/>
                </a:solidFill>
              </a:rPr>
              <a:t>PDF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A57B6D7-85A1-4C67-9DFC-D0692C392C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60726" y="1619821"/>
            <a:ext cx="686454" cy="196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F373882-4A27-4E70-B9E6-F0F7E82ED178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0498491" y="3747358"/>
            <a:ext cx="237575" cy="163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30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FCAEB-BFF7-4091-8481-A27F067E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581" y="678407"/>
            <a:ext cx="4201752" cy="1325563"/>
          </a:xfrm>
        </p:spPr>
        <p:txBody>
          <a:bodyPr/>
          <a:lstStyle/>
          <a:p>
            <a:r>
              <a:rPr lang="fr-FR" dirty="0"/>
              <a:t>L’offre d’emploi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134B16-1AE3-4CC6-BF27-C841FF74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2362" cy="33528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38CB7A7-7B1A-4203-82C2-15273D577F92}"/>
              </a:ext>
            </a:extLst>
          </p:cNvPr>
          <p:cNvSpPr/>
          <p:nvPr/>
        </p:nvSpPr>
        <p:spPr>
          <a:xfrm>
            <a:off x="118859" y="434097"/>
            <a:ext cx="1427647" cy="9070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0E8E3D-3939-4DE5-9294-5978DC28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73" y="3429001"/>
            <a:ext cx="7604727" cy="342339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E60A09B-FF91-49ED-ADCC-34B57C656AB3}"/>
              </a:ext>
            </a:extLst>
          </p:cNvPr>
          <p:cNvSpPr/>
          <p:nvPr/>
        </p:nvSpPr>
        <p:spPr>
          <a:xfrm>
            <a:off x="4696199" y="5564243"/>
            <a:ext cx="1799594" cy="94875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74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B2D9D2-6086-4806-8BA5-42008CE0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6319" cy="3715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AA3313-EDE1-4877-BFFD-41A78BE9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7249"/>
            <a:ext cx="12192000" cy="25079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C8216E9-A0A1-436F-992C-2595AD26A9EE}"/>
              </a:ext>
            </a:extLst>
          </p:cNvPr>
          <p:cNvSpPr/>
          <p:nvPr/>
        </p:nvSpPr>
        <p:spPr>
          <a:xfrm>
            <a:off x="9869392" y="2994375"/>
            <a:ext cx="1787806" cy="38688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2FA0A5-78DF-4268-97D0-A49E0199E527}"/>
              </a:ext>
            </a:extLst>
          </p:cNvPr>
          <p:cNvSpPr/>
          <p:nvPr/>
        </p:nvSpPr>
        <p:spPr>
          <a:xfrm>
            <a:off x="1194515" y="1455606"/>
            <a:ext cx="2625770" cy="906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Choisissez la </a:t>
            </a:r>
            <a:r>
              <a:rPr lang="fr-FR" sz="1600" b="1" dirty="0">
                <a:solidFill>
                  <a:schemeClr val="tx1"/>
                </a:solidFill>
              </a:rPr>
              <a:t>fiche de poste </a:t>
            </a:r>
            <a:r>
              <a:rPr lang="fr-FR" sz="1600" dirty="0">
                <a:solidFill>
                  <a:schemeClr val="tx1"/>
                </a:solidFill>
              </a:rPr>
              <a:t>à partir de laquelle vous allez créer l’offre d’emploi.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143D069-0E1C-4998-81F7-3036BE121DE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20285" y="1908670"/>
            <a:ext cx="499273" cy="116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226371E-5B68-4F1C-9CDB-5BFF9ED08CFD}"/>
              </a:ext>
            </a:extLst>
          </p:cNvPr>
          <p:cNvSpPr/>
          <p:nvPr/>
        </p:nvSpPr>
        <p:spPr>
          <a:xfrm>
            <a:off x="8459602" y="1265807"/>
            <a:ext cx="2625770" cy="906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nouvelle offre d’emploi » pour démarrer l’édition.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13D481D-0580-47A0-B1D3-391ABB92181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772487" y="2171935"/>
            <a:ext cx="375670" cy="90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1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D0947F-CEA3-4029-9975-15BC91AE5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99"/>
          <a:stretch/>
        </p:blipFill>
        <p:spPr>
          <a:xfrm>
            <a:off x="5475801" y="0"/>
            <a:ext cx="6716199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B2D9D2-6086-4806-8BA5-42008CE05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6319" cy="37152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2FA0A5-78DF-4268-97D0-A49E0199E527}"/>
              </a:ext>
            </a:extLst>
          </p:cNvPr>
          <p:cNvSpPr/>
          <p:nvPr/>
        </p:nvSpPr>
        <p:spPr>
          <a:xfrm>
            <a:off x="1008355" y="580616"/>
            <a:ext cx="2975546" cy="769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Renseignez les informations relatives à la </a:t>
            </a:r>
            <a:r>
              <a:rPr lang="fr-FR" sz="1600" b="1" dirty="0">
                <a:solidFill>
                  <a:schemeClr val="tx1"/>
                </a:solidFill>
              </a:rPr>
              <a:t>diffusion de l’offre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143D069-0E1C-4998-81F7-3036BE121DED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3983901" y="580616"/>
            <a:ext cx="1351034" cy="38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226371E-5B68-4F1C-9CDB-5BFF9ED08CFD}"/>
              </a:ext>
            </a:extLst>
          </p:cNvPr>
          <p:cNvSpPr/>
          <p:nvPr/>
        </p:nvSpPr>
        <p:spPr>
          <a:xfrm>
            <a:off x="297320" y="3542441"/>
            <a:ext cx="4386876" cy="1181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Renseignez les informations relatives au </a:t>
            </a:r>
            <a:r>
              <a:rPr lang="fr-FR" sz="1600" b="1" dirty="0">
                <a:solidFill>
                  <a:schemeClr val="tx1"/>
                </a:solidFill>
              </a:rPr>
              <a:t>contrat</a:t>
            </a:r>
            <a:r>
              <a:rPr lang="fr-FR" sz="1600" dirty="0">
                <a:solidFill>
                  <a:schemeClr val="tx1"/>
                </a:solidFill>
              </a:rPr>
              <a:t> : type de contrat, statut, temps plein ou partiel, aménagement du temps de travail, jours de CP, salaire, lieu d’exercice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13D481D-0580-47A0-B1D3-391ABB921813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 flipV="1">
            <a:off x="4684196" y="3774854"/>
            <a:ext cx="650739" cy="358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1BEA9985-1C6E-405E-9A33-5C910B1C7A5D}"/>
              </a:ext>
            </a:extLst>
          </p:cNvPr>
          <p:cNvSpPr/>
          <p:nvPr/>
        </p:nvSpPr>
        <p:spPr>
          <a:xfrm>
            <a:off x="5334935" y="39269"/>
            <a:ext cx="140866" cy="1082694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8C04339-7657-4DB7-937B-AE8D5EDAC823}"/>
              </a:ext>
            </a:extLst>
          </p:cNvPr>
          <p:cNvSpPr/>
          <p:nvPr/>
        </p:nvSpPr>
        <p:spPr>
          <a:xfrm>
            <a:off x="1016300" y="1787322"/>
            <a:ext cx="2975546" cy="495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Présentez votre </a:t>
            </a:r>
            <a:r>
              <a:rPr lang="fr-FR" sz="1600" b="1" dirty="0">
                <a:solidFill>
                  <a:schemeClr val="tx1"/>
                </a:solidFill>
              </a:rPr>
              <a:t>établissement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633F328-C9F3-43EE-9CA2-6E6903CA0FDF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991846" y="1598798"/>
            <a:ext cx="1584311" cy="43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colade ouvrante 23">
            <a:extLst>
              <a:ext uri="{FF2B5EF4-FFF2-40B4-BE49-F238E27FC236}">
                <a16:creationId xmlns:a16="http://schemas.microsoft.com/office/drawing/2014/main" id="{0B11F9B2-3D65-40F7-A610-34E3EC29CB78}"/>
              </a:ext>
            </a:extLst>
          </p:cNvPr>
          <p:cNvSpPr/>
          <p:nvPr/>
        </p:nvSpPr>
        <p:spPr>
          <a:xfrm>
            <a:off x="5334935" y="2512093"/>
            <a:ext cx="140865" cy="2525521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34C4B5B-D0EE-4324-979D-E19BA313E4C1}"/>
              </a:ext>
            </a:extLst>
          </p:cNvPr>
          <p:cNvSpPr/>
          <p:nvPr/>
        </p:nvSpPr>
        <p:spPr>
          <a:xfrm>
            <a:off x="297320" y="5311566"/>
            <a:ext cx="4386876" cy="7235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le niveau d’expérience requis et la date de prise de poste souhaitée.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A0D10F2-FE34-443B-9E5C-9247450553B3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050288" y="6610820"/>
            <a:ext cx="1587577" cy="120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DB7A136-21ED-426B-8275-92E0B487B1F7}"/>
              </a:ext>
            </a:extLst>
          </p:cNvPr>
          <p:cNvSpPr/>
          <p:nvPr/>
        </p:nvSpPr>
        <p:spPr>
          <a:xfrm>
            <a:off x="1016300" y="6396827"/>
            <a:ext cx="3033988" cy="427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Ajoutez un champ libre si besoin.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5F3B020-3A4F-4681-935C-63DD6BD43898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4684196" y="5673320"/>
            <a:ext cx="850047" cy="28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6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B2D9D2-6086-4806-8BA5-42008CE0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6319" cy="37152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2FA0A5-78DF-4268-97D0-A49E0199E527}"/>
              </a:ext>
            </a:extLst>
          </p:cNvPr>
          <p:cNvSpPr/>
          <p:nvPr/>
        </p:nvSpPr>
        <p:spPr>
          <a:xfrm>
            <a:off x="0" y="1006962"/>
            <a:ext cx="3210418" cy="162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La description du poste, le service d’affectation, les liens hiérarchiques et fonctionnels sont automatiquement renseignés grâce à la fiche de poste.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484FAA-1440-42F3-94CF-3CC3B511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43" y="56098"/>
            <a:ext cx="8931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6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B2D9D2-6086-4806-8BA5-42008CE0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6319" cy="37152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2FA0A5-78DF-4268-97D0-A49E0199E527}"/>
              </a:ext>
            </a:extLst>
          </p:cNvPr>
          <p:cNvSpPr/>
          <p:nvPr/>
        </p:nvSpPr>
        <p:spPr>
          <a:xfrm>
            <a:off x="0" y="1394039"/>
            <a:ext cx="3210418" cy="162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Renseignez le profil recherché : formation, expérience, compétences, …</a:t>
            </a:r>
          </a:p>
          <a:p>
            <a:r>
              <a:rPr lang="fr-FR" sz="1600" dirty="0">
                <a:solidFill>
                  <a:schemeClr val="tx1"/>
                </a:solidFill>
              </a:rPr>
              <a:t>Soyez assez précis pour que les candidats puissent se positionner.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B3DCBE-1DC9-4A57-B044-C28B66BF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88" y="185763"/>
            <a:ext cx="8326012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3C00D9-C6EB-4078-91D1-2B4105FA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5452"/>
            <a:ext cx="12192000" cy="10270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5B96B3-BDAC-4ADC-95E2-A68D8836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6319" cy="37152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F325B43-F7EE-4569-B70C-14822916B8AC}"/>
              </a:ext>
            </a:extLst>
          </p:cNvPr>
          <p:cNvSpPr/>
          <p:nvPr/>
        </p:nvSpPr>
        <p:spPr>
          <a:xfrm>
            <a:off x="10602224" y="1778549"/>
            <a:ext cx="1382540" cy="453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Sauvegardez.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B4EC21D-33C0-4FC8-B93B-8CBF06A8F55A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1208412" y="2231783"/>
            <a:ext cx="85082" cy="101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68C40F9-8AB1-48E9-BCEA-F9525142501E}"/>
              </a:ext>
            </a:extLst>
          </p:cNvPr>
          <p:cNvSpPr/>
          <p:nvPr/>
        </p:nvSpPr>
        <p:spPr>
          <a:xfrm>
            <a:off x="7702978" y="968218"/>
            <a:ext cx="2438775" cy="495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Envoyez l’offre par </a:t>
            </a:r>
            <a:r>
              <a:rPr lang="fr-FR" sz="1600" b="1" dirty="0">
                <a:solidFill>
                  <a:schemeClr val="tx1"/>
                </a:solidFill>
              </a:rPr>
              <a:t>mail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43A25B3-7332-4B32-BA18-2FD61C105BDC}"/>
              </a:ext>
            </a:extLst>
          </p:cNvPr>
          <p:cNvSpPr/>
          <p:nvPr/>
        </p:nvSpPr>
        <p:spPr>
          <a:xfrm>
            <a:off x="9062283" y="5065931"/>
            <a:ext cx="2438775" cy="495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Exportez l’offre en </a:t>
            </a:r>
            <a:r>
              <a:rPr lang="fr-FR" sz="1600" b="1" dirty="0">
                <a:solidFill>
                  <a:schemeClr val="tx1"/>
                </a:solidFill>
              </a:rPr>
              <a:t>PDF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BBBB1CA-0D4D-4C7D-B12E-A008CE1C072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922366" y="1464149"/>
            <a:ext cx="1485853" cy="178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FAE9D05-3B04-48EA-8F84-7D9C4A57259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281671" y="3429000"/>
            <a:ext cx="511615" cy="163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FCAEB-BFF7-4091-8481-A27F067E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581" y="678407"/>
            <a:ext cx="4201752" cy="1325563"/>
          </a:xfrm>
        </p:spPr>
        <p:txBody>
          <a:bodyPr/>
          <a:lstStyle/>
          <a:p>
            <a:r>
              <a:rPr lang="fr-FR" dirty="0"/>
              <a:t>Le dossier salarié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134B16-1AE3-4CC6-BF27-C841FF74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2362" cy="33528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38CB7A7-7B1A-4203-82C2-15273D577F92}"/>
              </a:ext>
            </a:extLst>
          </p:cNvPr>
          <p:cNvSpPr/>
          <p:nvPr/>
        </p:nvSpPr>
        <p:spPr>
          <a:xfrm>
            <a:off x="118859" y="434097"/>
            <a:ext cx="1427647" cy="9070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0E8E3D-3939-4DE5-9294-5978DC28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73" y="3429001"/>
            <a:ext cx="7604727" cy="342339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E60A09B-FF91-49ED-ADCC-34B57C656AB3}"/>
              </a:ext>
            </a:extLst>
          </p:cNvPr>
          <p:cNvSpPr/>
          <p:nvPr/>
        </p:nvSpPr>
        <p:spPr>
          <a:xfrm>
            <a:off x="6590042" y="5603512"/>
            <a:ext cx="1799594" cy="94875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38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EC908C-A699-45B7-9566-D2C4AF02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09085F-D7E1-4474-80EC-689F4E10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24" y="1820554"/>
            <a:ext cx="8582760" cy="3676195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DDB3318-4548-42C3-B25A-5A61B73C35D5}"/>
              </a:ext>
            </a:extLst>
          </p:cNvPr>
          <p:cNvSpPr/>
          <p:nvPr/>
        </p:nvSpPr>
        <p:spPr>
          <a:xfrm>
            <a:off x="4644929" y="555373"/>
            <a:ext cx="3656806" cy="768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 nom et le prénom du salarié et cliquez sur « créer le dossier ».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FCCC1F6-9219-4E4A-AFB7-59F4450E674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312496" y="1323905"/>
            <a:ext cx="1160836" cy="112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D70EA73-6DE7-4211-AF7A-A7965FD64122}"/>
              </a:ext>
            </a:extLst>
          </p:cNvPr>
          <p:cNvSpPr/>
          <p:nvPr/>
        </p:nvSpPr>
        <p:spPr>
          <a:xfrm>
            <a:off x="7594199" y="2361039"/>
            <a:ext cx="1799594" cy="4326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33569B2-50C2-4663-A390-D8E526975D8B}"/>
              </a:ext>
            </a:extLst>
          </p:cNvPr>
          <p:cNvCxnSpPr>
            <a:cxnSpLocks/>
            <a:stCxn id="8" idx="2"/>
            <a:endCxn id="12" idx="1"/>
          </p:cNvCxnSpPr>
          <p:nvPr/>
        </p:nvCxnSpPr>
        <p:spPr>
          <a:xfrm>
            <a:off x="6473332" y="1323905"/>
            <a:ext cx="1384411" cy="1100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6EFEEFD-41DF-4963-BBF6-321798301006}"/>
              </a:ext>
            </a:extLst>
          </p:cNvPr>
          <p:cNvSpPr/>
          <p:nvPr/>
        </p:nvSpPr>
        <p:spPr>
          <a:xfrm>
            <a:off x="4780499" y="5870685"/>
            <a:ext cx="2899339" cy="523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Ou reprenez un projet en cours.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C2E41-E236-4FC8-9BFE-613AA47582D3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5649085" y="4448585"/>
            <a:ext cx="581084" cy="142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9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EC908C-A699-45B7-9566-D2C4AF02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4B45CA2-883F-49A0-9D8F-E683B4E8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53" y="18005"/>
            <a:ext cx="8280000" cy="6361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3C712C-3C88-4B62-B820-3687ABBC9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495" y="1258003"/>
            <a:ext cx="7416505" cy="19466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09B908-8256-47B9-9E18-395165308D3B}"/>
              </a:ext>
            </a:extLst>
          </p:cNvPr>
          <p:cNvSpPr/>
          <p:nvPr/>
        </p:nvSpPr>
        <p:spPr>
          <a:xfrm>
            <a:off x="4824142" y="1258003"/>
            <a:ext cx="707436" cy="230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592A0F6-F750-4F14-B4E8-FE8DBCCE1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35" y="3450436"/>
            <a:ext cx="4610390" cy="15028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0DF3D2-769E-4787-8550-8C592389C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860" y="5199162"/>
            <a:ext cx="7014140" cy="16588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A3DA4D6-4757-4D4E-AF1F-83B9E0D7F22F}"/>
              </a:ext>
            </a:extLst>
          </p:cNvPr>
          <p:cNvSpPr/>
          <p:nvPr/>
        </p:nvSpPr>
        <p:spPr>
          <a:xfrm>
            <a:off x="7029735" y="3407564"/>
            <a:ext cx="1648650" cy="245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CAAC-85A5-405A-9710-755754F94B3A}"/>
              </a:ext>
            </a:extLst>
          </p:cNvPr>
          <p:cNvSpPr/>
          <p:nvPr/>
        </p:nvSpPr>
        <p:spPr>
          <a:xfrm>
            <a:off x="7602871" y="5199162"/>
            <a:ext cx="1019416" cy="242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CE83013-5101-474E-99EC-F13A13B2FF2B}"/>
              </a:ext>
            </a:extLst>
          </p:cNvPr>
          <p:cNvSpPr/>
          <p:nvPr/>
        </p:nvSpPr>
        <p:spPr>
          <a:xfrm>
            <a:off x="303865" y="1258003"/>
            <a:ext cx="3516419" cy="466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Renseignez les informations du salarié.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874FC4C-087E-44DB-BCF1-04AD7AD1CB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632"/>
          <a:stretch/>
        </p:blipFill>
        <p:spPr>
          <a:xfrm>
            <a:off x="1553919" y="5854556"/>
            <a:ext cx="1405726" cy="4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FCAEB-BFF7-4091-8481-A27F067E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581" y="678407"/>
            <a:ext cx="4201752" cy="1325563"/>
          </a:xfrm>
        </p:spPr>
        <p:txBody>
          <a:bodyPr/>
          <a:lstStyle/>
          <a:p>
            <a:r>
              <a:rPr lang="fr-FR" dirty="0"/>
              <a:t>La fiche de poste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134B16-1AE3-4CC6-BF27-C841FF74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2362" cy="33528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38CB7A7-7B1A-4203-82C2-15273D577F92}"/>
              </a:ext>
            </a:extLst>
          </p:cNvPr>
          <p:cNvSpPr/>
          <p:nvPr/>
        </p:nvSpPr>
        <p:spPr>
          <a:xfrm>
            <a:off x="1745706" y="434098"/>
            <a:ext cx="1427647" cy="9070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C2FC1E-25BD-4E3D-B73E-4652ED76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395" y="2834603"/>
            <a:ext cx="7165605" cy="398203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FF13B7B-16D8-469D-99FC-075D24CDB4FE}"/>
              </a:ext>
            </a:extLst>
          </p:cNvPr>
          <p:cNvSpPr/>
          <p:nvPr/>
        </p:nvSpPr>
        <p:spPr>
          <a:xfrm>
            <a:off x="6563484" y="3270524"/>
            <a:ext cx="1491343" cy="99497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70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3517-9AB5-4031-A60C-4A09FB1F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7" y="0"/>
            <a:ext cx="8280000" cy="6384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242313-0E47-40D8-801E-202751C24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583"/>
          <a:stretch/>
        </p:blipFill>
        <p:spPr>
          <a:xfrm>
            <a:off x="1922617" y="3099857"/>
            <a:ext cx="10269383" cy="282410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032B09C-DAC9-4FA3-A89D-2E110CF4C9A8}"/>
              </a:ext>
            </a:extLst>
          </p:cNvPr>
          <p:cNvSpPr/>
          <p:nvPr/>
        </p:nvSpPr>
        <p:spPr>
          <a:xfrm>
            <a:off x="651673" y="1437517"/>
            <a:ext cx="4492528" cy="7278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la section de la convention collective de l’EPNL à laquelle est rattaché le salarié.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2FE7A-3EF7-4E97-BCF0-91CDA7FD7858}"/>
              </a:ext>
            </a:extLst>
          </p:cNvPr>
          <p:cNvSpPr/>
          <p:nvPr/>
        </p:nvSpPr>
        <p:spPr>
          <a:xfrm>
            <a:off x="2041673" y="3136116"/>
            <a:ext cx="1335436" cy="454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7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3517-9AB5-4031-A60C-4A09FB1F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7" y="0"/>
            <a:ext cx="8280000" cy="63843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032B09C-DAC9-4FA3-A89D-2E110CF4C9A8}"/>
              </a:ext>
            </a:extLst>
          </p:cNvPr>
          <p:cNvSpPr/>
          <p:nvPr/>
        </p:nvSpPr>
        <p:spPr>
          <a:xfrm>
            <a:off x="9577122" y="954012"/>
            <a:ext cx="1592254" cy="466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1</a:t>
            </a:r>
            <a:r>
              <a:rPr lang="fr-FR" sz="1600" dirty="0">
                <a:solidFill>
                  <a:schemeClr val="tx1"/>
                </a:solidFill>
              </a:rPr>
              <a:t>. Cliquez sur </a:t>
            </a:r>
            <a:r>
              <a:rPr lang="fr-FR" sz="2400" dirty="0">
                <a:solidFill>
                  <a:schemeClr val="tx1"/>
                </a:solidFill>
              </a:rPr>
              <a:t>+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2B27096-69F8-4C29-BCCA-08C235D9A72A}"/>
              </a:ext>
            </a:extLst>
          </p:cNvPr>
          <p:cNvSpPr/>
          <p:nvPr/>
        </p:nvSpPr>
        <p:spPr>
          <a:xfrm>
            <a:off x="6129658" y="5376408"/>
            <a:ext cx="2842307" cy="830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3</a:t>
            </a:r>
            <a:r>
              <a:rPr lang="fr-FR" sz="1600" dirty="0">
                <a:solidFill>
                  <a:schemeClr val="tx1"/>
                </a:solidFill>
              </a:rPr>
              <a:t>. Saisissez le pourcentage du temps de travail consacré par le salarié à cette fonction.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FB5E88-2DFD-4CB0-9FB8-2AE5D493DF4E}"/>
              </a:ext>
            </a:extLst>
          </p:cNvPr>
          <p:cNvSpPr/>
          <p:nvPr/>
        </p:nvSpPr>
        <p:spPr>
          <a:xfrm>
            <a:off x="9451604" y="5212560"/>
            <a:ext cx="2740396" cy="830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4</a:t>
            </a:r>
            <a:r>
              <a:rPr lang="fr-FR" sz="1600" dirty="0">
                <a:solidFill>
                  <a:schemeClr val="tx1"/>
                </a:solidFill>
              </a:rPr>
              <a:t>. Enregistrez, puis recommencez les étapes pour ajouter d’autres fonctions.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EFA60-BD32-4380-B5FE-02D8621E4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"/>
          <a:stretch/>
        </p:blipFill>
        <p:spPr>
          <a:xfrm>
            <a:off x="-5612" y="1414430"/>
            <a:ext cx="12135902" cy="378691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832121" y="5457128"/>
            <a:ext cx="2842307" cy="830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2</a:t>
            </a:r>
            <a:r>
              <a:rPr lang="fr-FR" sz="1600" dirty="0">
                <a:solidFill>
                  <a:schemeClr val="tx1"/>
                </a:solidFill>
              </a:rPr>
              <a:t>. Sélectionnez une fonction (le référentiel de fonction est accessible dans la </a:t>
            </a:r>
            <a:r>
              <a:rPr lang="fr-FR" sz="1600" dirty="0">
                <a:solidFill>
                  <a:schemeClr val="tx1"/>
                </a:solidFill>
                <a:hlinkClick r:id="rId5"/>
              </a:rPr>
              <a:t>fiche tuto</a:t>
            </a:r>
            <a:r>
              <a:rPr lang="fr-FR" sz="1600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0AD25CF-5526-4F28-912E-49FD6866844A}"/>
              </a:ext>
            </a:extLst>
          </p:cNvPr>
          <p:cNvSpPr/>
          <p:nvPr/>
        </p:nvSpPr>
        <p:spPr>
          <a:xfrm>
            <a:off x="11320607" y="2686401"/>
            <a:ext cx="392688" cy="36533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D1B9130-15E5-4BB4-BDE4-64DAE7859BCF}"/>
              </a:ext>
            </a:extLst>
          </p:cNvPr>
          <p:cNvCxnSpPr>
            <a:cxnSpLocks/>
            <a:stCxn id="9" idx="2"/>
            <a:endCxn id="17" idx="1"/>
          </p:cNvCxnSpPr>
          <p:nvPr/>
        </p:nvCxnSpPr>
        <p:spPr>
          <a:xfrm>
            <a:off x="10373249" y="1420802"/>
            <a:ext cx="1162876" cy="83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8A2666C5-3932-45B1-AC83-D1082718837C}"/>
              </a:ext>
            </a:extLst>
          </p:cNvPr>
          <p:cNvSpPr/>
          <p:nvPr/>
        </p:nvSpPr>
        <p:spPr>
          <a:xfrm>
            <a:off x="11478617" y="2206233"/>
            <a:ext cx="392688" cy="36533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0F4E44D-8417-4B87-AB95-1DA151ADAFDA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098070" y="5127365"/>
            <a:ext cx="155205" cy="32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953B4DF-5A48-40E6-A017-64D8D49E1D48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550812" y="2928317"/>
            <a:ext cx="2659052" cy="244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B89883D-3168-40A5-978A-83EEFA2C1768}"/>
              </a:ext>
            </a:extLst>
          </p:cNvPr>
          <p:cNvCxnSpPr>
            <a:cxnSpLocks/>
            <a:stCxn id="12" idx="0"/>
            <a:endCxn id="15" idx="4"/>
          </p:cNvCxnSpPr>
          <p:nvPr/>
        </p:nvCxnSpPr>
        <p:spPr>
          <a:xfrm flipV="1">
            <a:off x="10821802" y="3051733"/>
            <a:ext cx="695149" cy="216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9351227E-61C0-4BF6-9E05-C81F1015B9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32"/>
          <a:stretch/>
        </p:blipFill>
        <p:spPr>
          <a:xfrm>
            <a:off x="10775754" y="6388786"/>
            <a:ext cx="1405726" cy="46921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422F8BC-70E6-4CA9-AF17-938292614604}"/>
              </a:ext>
            </a:extLst>
          </p:cNvPr>
          <p:cNvSpPr/>
          <p:nvPr/>
        </p:nvSpPr>
        <p:spPr>
          <a:xfrm>
            <a:off x="1033844" y="1414430"/>
            <a:ext cx="1075446" cy="391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3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20457C-3F6C-4AE7-BAA7-321E67C6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93" y="1176413"/>
            <a:ext cx="7821953" cy="51787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3517-9AB5-4031-A60C-4A09FB1F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957" y="0"/>
            <a:ext cx="8280000" cy="638434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259332" y="1609559"/>
            <a:ext cx="3577782" cy="17451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le niveau du salarié en termes de technicité, responsabilité, autonomie, communication, et management. </a:t>
            </a:r>
          </a:p>
          <a:p>
            <a:r>
              <a:rPr lang="fr-FR" sz="1600" dirty="0">
                <a:solidFill>
                  <a:schemeClr val="tx1"/>
                </a:solidFill>
              </a:rPr>
              <a:t>Le tableau des critères classants par strate est accessible dans la </a:t>
            </a:r>
            <a:r>
              <a:rPr lang="fr-FR" sz="1600" dirty="0">
                <a:solidFill>
                  <a:schemeClr val="tx1"/>
                </a:solidFill>
                <a:hlinkClick r:id="rId5"/>
              </a:rPr>
              <a:t>fiche tuto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C9592-E695-46CC-A465-58AF8BF83E1D}"/>
              </a:ext>
            </a:extLst>
          </p:cNvPr>
          <p:cNvSpPr/>
          <p:nvPr/>
        </p:nvSpPr>
        <p:spPr>
          <a:xfrm>
            <a:off x="5918056" y="1176413"/>
            <a:ext cx="785674" cy="304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3517-9AB5-4031-A60C-4A09FB1F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7" y="0"/>
            <a:ext cx="8280000" cy="638434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393967" y="1164168"/>
            <a:ext cx="3482416" cy="466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la date de début du contrat.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2DDD9A-E02A-4A67-87BA-10083C66F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712" y="2081242"/>
            <a:ext cx="8337952" cy="293739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43DC9A7-5692-4CC0-B3A5-0AA6C25737DA}"/>
              </a:ext>
            </a:extLst>
          </p:cNvPr>
          <p:cNvSpPr/>
          <p:nvPr/>
        </p:nvSpPr>
        <p:spPr>
          <a:xfrm>
            <a:off x="1286862" y="5378074"/>
            <a:ext cx="6437853" cy="1017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Si le salarié a déjà travaillé dans un établissement relevant la CC EPNL, indiquez sa première date d’entrée et le nombre de mois d’interruption, ou indiquez l’historique des contrats précédents.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D93BF1-EEA8-45E0-AA25-FCDEB1E97E4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876383" y="1397563"/>
            <a:ext cx="560981" cy="123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FA8400C-03A7-4ABD-9B8A-FDFB0B72A9D0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505789" y="3429000"/>
            <a:ext cx="554265" cy="194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8BC194B-C47A-4A18-AB1A-2A3862A73EE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505789" y="3429000"/>
            <a:ext cx="5754564" cy="194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96DF4D9-6CE0-4409-96EE-9388D91A8A6D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573453" y="4420535"/>
            <a:ext cx="932336" cy="95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38F60E7-A57F-48B4-A93F-C01B8752AA3D}"/>
              </a:ext>
            </a:extLst>
          </p:cNvPr>
          <p:cNvSpPr/>
          <p:nvPr/>
        </p:nvSpPr>
        <p:spPr>
          <a:xfrm>
            <a:off x="5216828" y="2081242"/>
            <a:ext cx="937139" cy="330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53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A9D9D0-734E-413B-BA90-4AE0DE2F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03" y="3285525"/>
            <a:ext cx="9875146" cy="18829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3517-9AB5-4031-A60C-4A09FB1F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957" y="0"/>
            <a:ext cx="8280000" cy="638434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926900" y="1523195"/>
            <a:ext cx="3779736" cy="8946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Vous indiquerez ici les points accordés éventuellement dans le cadre d’un départ en formation du salarié.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D93BF1-EEA8-45E0-AA25-FCDEB1E97E4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16768" y="2417830"/>
            <a:ext cx="919369" cy="129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2FF1D0-F5F2-46BB-874E-01459E0FAFDA}"/>
              </a:ext>
            </a:extLst>
          </p:cNvPr>
          <p:cNvSpPr/>
          <p:nvPr/>
        </p:nvSpPr>
        <p:spPr>
          <a:xfrm>
            <a:off x="4667367" y="3285525"/>
            <a:ext cx="1206410" cy="321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18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3517-9AB5-4031-A60C-4A09FB1F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7" y="0"/>
            <a:ext cx="8280000" cy="638434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971778" y="1674661"/>
            <a:ext cx="3476806" cy="7151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Des points peuvent être accordés pour valoriser l’implication du salarié.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2A551-18A2-496C-BF64-32416A995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82" y="3277216"/>
            <a:ext cx="11130048" cy="156923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D93BF1-EEA8-45E0-AA25-FCDEB1E97E4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602955" y="2389783"/>
            <a:ext cx="107226" cy="138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F0B5142-871A-4A0D-BCA1-E04AA697C6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32"/>
          <a:stretch/>
        </p:blipFill>
        <p:spPr>
          <a:xfrm>
            <a:off x="10775754" y="6388786"/>
            <a:ext cx="1405726" cy="469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400516-0B87-45A3-859C-9E003EBBC8E4}"/>
              </a:ext>
            </a:extLst>
          </p:cNvPr>
          <p:cNvSpPr/>
          <p:nvPr/>
        </p:nvSpPr>
        <p:spPr>
          <a:xfrm>
            <a:off x="5654694" y="3277216"/>
            <a:ext cx="1335243" cy="397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58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1342027" y="1584906"/>
            <a:ext cx="3218754" cy="466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Renseignez la désignation du poste.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7C461-14FC-4227-B965-9EFB600E4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617" y="0"/>
            <a:ext cx="8280000" cy="621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31D352-1770-4C6C-AA25-ECD895C6B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88"/>
          <a:stretch/>
        </p:blipFill>
        <p:spPr>
          <a:xfrm>
            <a:off x="4283246" y="2662872"/>
            <a:ext cx="7536638" cy="1889495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D393411-1134-4477-9628-14022557BED3}"/>
              </a:ext>
            </a:extLst>
          </p:cNvPr>
          <p:cNvSpPr/>
          <p:nvPr/>
        </p:nvSpPr>
        <p:spPr>
          <a:xfrm>
            <a:off x="929855" y="3134656"/>
            <a:ext cx="2262131" cy="619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le service d’affectation.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D93BF1-EEA8-45E0-AA25-FCDEB1E97E4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951404" y="2051696"/>
            <a:ext cx="1474741" cy="1235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56F3358-034C-4FA0-98DD-26B4C2CFA92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191986" y="3444400"/>
            <a:ext cx="1234159" cy="499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D864116-A751-4DC8-B40B-ED42713D6416}"/>
              </a:ext>
            </a:extLst>
          </p:cNvPr>
          <p:cNvSpPr/>
          <p:nvPr/>
        </p:nvSpPr>
        <p:spPr>
          <a:xfrm>
            <a:off x="1071035" y="4807184"/>
            <a:ext cx="2625834" cy="853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dans la liste des salariés le responsable hiérarchique.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54985A5-D6F3-4B3E-A0D5-5962379106F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696869" y="4380624"/>
            <a:ext cx="768545" cy="853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3177030-CA04-4BFE-B6E5-F88EF9599057}"/>
              </a:ext>
            </a:extLst>
          </p:cNvPr>
          <p:cNvSpPr/>
          <p:nvPr/>
        </p:nvSpPr>
        <p:spPr>
          <a:xfrm>
            <a:off x="4386576" y="2669525"/>
            <a:ext cx="931530" cy="421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3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4674256" y="1618802"/>
            <a:ext cx="3919981" cy="670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la date de début de contrat, et le cas échant celle de fin de contrat.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7C461-14FC-4227-B965-9EFB600E4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617" y="0"/>
            <a:ext cx="8280000" cy="6210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D393411-1134-4477-9628-14022557BED3}"/>
              </a:ext>
            </a:extLst>
          </p:cNvPr>
          <p:cNvSpPr/>
          <p:nvPr/>
        </p:nvSpPr>
        <p:spPr>
          <a:xfrm>
            <a:off x="229861" y="2298971"/>
            <a:ext cx="2250910" cy="9059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le type de contrat : CDI, CDD ou CUI-CAE.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091434-2D1F-4ED3-8DAE-226486AA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139" y="2751944"/>
            <a:ext cx="9187731" cy="254080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D93BF1-EEA8-45E0-AA25-FCDEB1E97E4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564937" y="2289236"/>
            <a:ext cx="1069310" cy="103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A82B58B-4B14-4B3B-AEFF-C0C0511FA73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634247" y="2289236"/>
            <a:ext cx="4272346" cy="103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56F3358-034C-4FA0-98DD-26B4C2CFA92C}"/>
              </a:ext>
            </a:extLst>
          </p:cNvPr>
          <p:cNvCxnSpPr>
            <a:cxnSpLocks/>
          </p:cNvCxnSpPr>
          <p:nvPr/>
        </p:nvCxnSpPr>
        <p:spPr>
          <a:xfrm>
            <a:off x="2492719" y="2744527"/>
            <a:ext cx="626338" cy="85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1E246E7-4BAC-47CA-8A61-ADACB473379E}"/>
              </a:ext>
            </a:extLst>
          </p:cNvPr>
          <p:cNvSpPr/>
          <p:nvPr/>
        </p:nvSpPr>
        <p:spPr>
          <a:xfrm>
            <a:off x="229861" y="4083254"/>
            <a:ext cx="2345044" cy="9059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Pour les CDD, sélectionnez le motif dans le menu déroulant.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5E78D99-410B-4808-9A2F-DA5E2E58C886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574905" y="4010797"/>
            <a:ext cx="544152" cy="52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46850C3-1F6F-47F7-9E9C-FD5C2486D57E}"/>
              </a:ext>
            </a:extLst>
          </p:cNvPr>
          <p:cNvSpPr/>
          <p:nvPr/>
        </p:nvSpPr>
        <p:spPr>
          <a:xfrm>
            <a:off x="3745334" y="2751944"/>
            <a:ext cx="928922" cy="389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881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E5F6FD-F6D3-4544-A92F-90C57FE4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89" y="2367574"/>
            <a:ext cx="9040487" cy="2514951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1852518" y="1121134"/>
            <a:ext cx="3919981" cy="670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Le nombre de jours de congés payés est calculé automatiquement.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7C461-14FC-4227-B965-9EFB600E4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617" y="0"/>
            <a:ext cx="8280000" cy="621000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1E246E7-4BAC-47CA-8A61-ADACB473379E}"/>
              </a:ext>
            </a:extLst>
          </p:cNvPr>
          <p:cNvSpPr/>
          <p:nvPr/>
        </p:nvSpPr>
        <p:spPr>
          <a:xfrm>
            <a:off x="1852518" y="5223222"/>
            <a:ext cx="2535778" cy="1027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Le cas échéant, indiquez le nombre de jours prévu par votre accord d’entreprise.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5E78D99-410B-4808-9A2F-DA5E2E58C886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120407" y="4055897"/>
            <a:ext cx="1434764" cy="116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EF6D2BE-22F8-4640-AE89-26C40D7055ED}"/>
              </a:ext>
            </a:extLst>
          </p:cNvPr>
          <p:cNvSpPr/>
          <p:nvPr/>
        </p:nvSpPr>
        <p:spPr>
          <a:xfrm>
            <a:off x="4388296" y="2367574"/>
            <a:ext cx="980298" cy="434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2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629577" y="1627375"/>
            <a:ext cx="3919981" cy="670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Sélectionnez l’aménagement du temps de travail du salarié.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7C461-14FC-4227-B965-9EFB600E4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617" y="0"/>
            <a:ext cx="8280000" cy="621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9075C5-3F4D-4865-A29E-0219FCF4A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81" y="2884664"/>
            <a:ext cx="10896706" cy="2842957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DACCE5-976D-44DD-9BDB-9A2E8A1D724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589568" y="2297809"/>
            <a:ext cx="1039983" cy="1180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3F21048-F4A9-4B6C-8FAB-DEF34C0D6A67}"/>
              </a:ext>
            </a:extLst>
          </p:cNvPr>
          <p:cNvSpPr/>
          <p:nvPr/>
        </p:nvSpPr>
        <p:spPr>
          <a:xfrm>
            <a:off x="3629551" y="2884664"/>
            <a:ext cx="959278" cy="419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23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201B5E-BF9F-46B3-8160-CEE8D22E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0AD4F3-F8AE-476A-AF3D-811AF2025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6" t="7182" r="798" b="1290"/>
          <a:stretch/>
        </p:blipFill>
        <p:spPr>
          <a:xfrm>
            <a:off x="1049970" y="1935706"/>
            <a:ext cx="10092059" cy="448785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7C7F23A-8AA0-47DD-891E-9D582543BAC8}"/>
              </a:ext>
            </a:extLst>
          </p:cNvPr>
          <p:cNvSpPr/>
          <p:nvPr/>
        </p:nvSpPr>
        <p:spPr>
          <a:xfrm>
            <a:off x="9891039" y="2061572"/>
            <a:ext cx="950407" cy="57536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9D34EBB-CF51-4F96-BF68-8688EEAA5FE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480790" y="1625821"/>
            <a:ext cx="154270" cy="60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27EA9E-B106-4D55-AD2B-79E5B9B89F0E}"/>
              </a:ext>
            </a:extLst>
          </p:cNvPr>
          <p:cNvSpPr/>
          <p:nvPr/>
        </p:nvSpPr>
        <p:spPr>
          <a:xfrm>
            <a:off x="4006055" y="734887"/>
            <a:ext cx="3258010" cy="890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Créez une nouvelle fiche de poste vierge, à partir d’une fiche existante ou d’une offre d’emploi.</a:t>
            </a:r>
          </a:p>
        </p:txBody>
      </p:sp>
    </p:spTree>
    <p:extLst>
      <p:ext uri="{BB962C8B-B14F-4D97-AF65-F5344CB8AC3E}">
        <p14:creationId xmlns:p14="http://schemas.microsoft.com/office/powerpoint/2010/main" val="3277511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2727648" y="4666037"/>
            <a:ext cx="4666089" cy="1394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En cas de modulation du temps de travail, sélectionnez la durée annuelle effective, la durée mensuelle ou la durée hebdomadaire moyenne. </a:t>
            </a:r>
          </a:p>
          <a:p>
            <a:r>
              <a:rPr lang="fr-FR" sz="1600" dirty="0">
                <a:solidFill>
                  <a:schemeClr val="tx1"/>
                </a:solidFill>
              </a:rPr>
              <a:t>Les autres champs se complèteront alors automatiquement.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F0B5142-871A-4A0D-BCA1-E04AA697C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32"/>
          <a:stretch/>
        </p:blipFill>
        <p:spPr>
          <a:xfrm>
            <a:off x="10775754" y="6388786"/>
            <a:ext cx="1405726" cy="4692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27035D-150F-46ED-8E6D-1C7F64854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26" y="1632302"/>
            <a:ext cx="10473409" cy="24555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07C461-14FC-4227-B965-9EFB600E4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617" y="0"/>
            <a:ext cx="8280000" cy="6210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DACCE5-976D-44DD-9BDB-9A2E8A1D724F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337840" y="3500525"/>
            <a:ext cx="1722853" cy="116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2F25486-B28A-49F0-83D3-DBF7FBAAEA1A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337840" y="3870376"/>
            <a:ext cx="1722853" cy="79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7CD26EE-4B25-47DB-9D57-6D39FFB2A2B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060693" y="3870376"/>
            <a:ext cx="2333044" cy="79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362064-9EA3-4CCC-8545-9BFB1E91669F}"/>
              </a:ext>
            </a:extLst>
          </p:cNvPr>
          <p:cNvSpPr/>
          <p:nvPr/>
        </p:nvSpPr>
        <p:spPr>
          <a:xfrm>
            <a:off x="3198617" y="1632302"/>
            <a:ext cx="963866" cy="359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349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2542524" y="5075554"/>
            <a:ext cx="3594615" cy="74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Si le salarié est affilié au régime EEP Santé, indiquez la date d’affiliation.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2E69B7-2E8B-4D17-ADAF-D74D857F7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37" y="0"/>
            <a:ext cx="8280000" cy="6286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27AD0C-82E9-4D15-9356-E88EEC4D9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96" y="2146413"/>
            <a:ext cx="9831172" cy="197195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9F9B5BE-F623-4D80-88A3-B2022C4FE373}"/>
              </a:ext>
            </a:extLst>
          </p:cNvPr>
          <p:cNvSpPr/>
          <p:nvPr/>
        </p:nvSpPr>
        <p:spPr>
          <a:xfrm>
            <a:off x="1135751" y="2761446"/>
            <a:ext cx="3699907" cy="42493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DACCE5-976D-44DD-9BDB-9A2E8A1D724F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696869" y="3528575"/>
            <a:ext cx="642963" cy="154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62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0B5142-871A-4A0D-BCA1-E04AA697C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32"/>
          <a:stretch/>
        </p:blipFill>
        <p:spPr>
          <a:xfrm>
            <a:off x="10775754" y="6388786"/>
            <a:ext cx="1405726" cy="4692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2E69B7-2E8B-4D17-ADAF-D74D857F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737" y="0"/>
            <a:ext cx="8280000" cy="6286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A0D23C-D3FE-498D-AC6C-284925136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32"/>
          <a:stretch/>
        </p:blipFill>
        <p:spPr>
          <a:xfrm>
            <a:off x="1209783" y="2010414"/>
            <a:ext cx="7427529" cy="331891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9F9B5BE-F623-4D80-88A3-B2022C4FE373}"/>
              </a:ext>
            </a:extLst>
          </p:cNvPr>
          <p:cNvSpPr/>
          <p:nvPr/>
        </p:nvSpPr>
        <p:spPr>
          <a:xfrm>
            <a:off x="1063338" y="2552699"/>
            <a:ext cx="3699907" cy="42493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5599871" y="1160975"/>
            <a:ext cx="3858278" cy="74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Si le salarié n’est pas affilié au régime EEP Santé, indiquez le cas de dispense invoqué.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DACCE5-976D-44DD-9BDB-9A2E8A1D724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503229" y="1908410"/>
            <a:ext cx="2025781" cy="128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AC8B3EEA-7B03-4155-9D7C-A97E6B6BB6FA}"/>
              </a:ext>
            </a:extLst>
          </p:cNvPr>
          <p:cNvSpPr/>
          <p:nvPr/>
        </p:nvSpPr>
        <p:spPr>
          <a:xfrm>
            <a:off x="3895151" y="4240759"/>
            <a:ext cx="463676" cy="42493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C4CCAC1-2716-46FE-9DA9-193E572E58AC}"/>
              </a:ext>
            </a:extLst>
          </p:cNvPr>
          <p:cNvSpPr/>
          <p:nvPr/>
        </p:nvSpPr>
        <p:spPr>
          <a:xfrm>
            <a:off x="7650088" y="3783413"/>
            <a:ext cx="3616122" cy="74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Rangez la demande de dispense et le justificatif dans le coffre-fort du salarié.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5E5FDC7-5B58-4A0E-B110-BF7D7F9A2C8E}"/>
              </a:ext>
            </a:extLst>
          </p:cNvPr>
          <p:cNvSpPr/>
          <p:nvPr/>
        </p:nvSpPr>
        <p:spPr>
          <a:xfrm>
            <a:off x="7079791" y="5431330"/>
            <a:ext cx="2692509" cy="74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les dates de remise de ces documents.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92F3D6D-0ED5-4A11-A69E-BB23A660C149}"/>
              </a:ext>
            </a:extLst>
          </p:cNvPr>
          <p:cNvCxnSpPr>
            <a:cxnSpLocks/>
            <a:stCxn id="17" idx="1"/>
            <a:endCxn id="15" idx="6"/>
          </p:cNvCxnSpPr>
          <p:nvPr/>
        </p:nvCxnSpPr>
        <p:spPr>
          <a:xfrm flipH="1">
            <a:off x="4358827" y="4157131"/>
            <a:ext cx="3291261" cy="29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03C8BA6-6D17-4FC0-9B02-6C3B901E0466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357374" y="4944422"/>
            <a:ext cx="1722417" cy="86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0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5DB85E-E5A7-4AB4-A534-FE47D5A6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0" y="2540891"/>
            <a:ext cx="10730945" cy="27425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0B5142-871A-4A0D-BCA1-E04AA697C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2"/>
          <a:stretch/>
        </p:blipFill>
        <p:spPr>
          <a:xfrm>
            <a:off x="10775754" y="6388786"/>
            <a:ext cx="1405726" cy="46921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9F9B5BE-F623-4D80-88A3-B2022C4FE373}"/>
              </a:ext>
            </a:extLst>
          </p:cNvPr>
          <p:cNvSpPr/>
          <p:nvPr/>
        </p:nvSpPr>
        <p:spPr>
          <a:xfrm>
            <a:off x="10569696" y="3563999"/>
            <a:ext cx="580849" cy="44163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4981517" y="1096528"/>
            <a:ext cx="5458350" cy="9566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Générez les documents obligatoires à l’embauche : contrat de travail, fiche de classification, liste des textes conventionnels et notices d’information relatives aux régimes EEP.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DACCE5-976D-44DD-9BDB-9A2E8A1D724F}"/>
              </a:ext>
            </a:extLst>
          </p:cNvPr>
          <p:cNvCxnSpPr>
            <a:cxnSpLocks/>
            <a:stCxn id="14" idx="2"/>
            <a:endCxn id="16" idx="1"/>
          </p:cNvCxnSpPr>
          <p:nvPr/>
        </p:nvCxnSpPr>
        <p:spPr>
          <a:xfrm>
            <a:off x="7710692" y="2053194"/>
            <a:ext cx="2944067" cy="157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C4CCAC1-2716-46FE-9DA9-193E572E58AC}"/>
              </a:ext>
            </a:extLst>
          </p:cNvPr>
          <p:cNvSpPr/>
          <p:nvPr/>
        </p:nvSpPr>
        <p:spPr>
          <a:xfrm>
            <a:off x="6081975" y="5702776"/>
            <a:ext cx="3616122" cy="74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les dates auxquelles ont été remis ces documents au salarié.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92F3D6D-0ED5-4A11-A69E-BB23A660C149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890036" y="5127372"/>
            <a:ext cx="412492" cy="57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C08F5111-1412-43B0-9A42-3355BB036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85" y="34138"/>
            <a:ext cx="8280000" cy="6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1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B85368-3709-437E-BA51-D8867968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770"/>
            <a:ext cx="12192000" cy="36293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459F51-24B6-4F94-ADA6-FB443F4D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7319" cy="46679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9F9B5BE-F623-4D80-88A3-B2022C4FE373}"/>
              </a:ext>
            </a:extLst>
          </p:cNvPr>
          <p:cNvSpPr/>
          <p:nvPr/>
        </p:nvSpPr>
        <p:spPr>
          <a:xfrm>
            <a:off x="8258452" y="2711307"/>
            <a:ext cx="1351163" cy="44163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F61F8B-7902-40D2-AAA9-46934B5016C0}"/>
              </a:ext>
            </a:extLst>
          </p:cNvPr>
          <p:cNvSpPr/>
          <p:nvPr/>
        </p:nvSpPr>
        <p:spPr>
          <a:xfrm>
            <a:off x="3623942" y="1459292"/>
            <a:ext cx="5458350" cy="611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finaliser le projet » : votre salarié est en vigueur !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DACCE5-976D-44DD-9BDB-9A2E8A1D724F}"/>
              </a:ext>
            </a:extLst>
          </p:cNvPr>
          <p:cNvCxnSpPr>
            <a:cxnSpLocks/>
            <a:stCxn id="14" idx="2"/>
            <a:endCxn id="16" idx="1"/>
          </p:cNvCxnSpPr>
          <p:nvPr/>
        </p:nvCxnSpPr>
        <p:spPr>
          <a:xfrm>
            <a:off x="6353117" y="2070434"/>
            <a:ext cx="2103208" cy="70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C08F5111-1412-43B0-9A42-3355BB036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585" y="34138"/>
            <a:ext cx="8280000" cy="6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8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783BA1F-8A37-491E-921E-0325AE6B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537"/>
            <a:ext cx="12192000" cy="3501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201B5E-BF9F-46B3-8160-CEE8D22E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7C7F23A-8AA0-47DD-891E-9D582543BAC8}"/>
              </a:ext>
            </a:extLst>
          </p:cNvPr>
          <p:cNvSpPr/>
          <p:nvPr/>
        </p:nvSpPr>
        <p:spPr>
          <a:xfrm>
            <a:off x="1497820" y="1946426"/>
            <a:ext cx="2462710" cy="57536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9D34EBB-CF51-4F96-BF68-8688EEAA5FEE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2073150" y="1335045"/>
            <a:ext cx="656025" cy="611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27EA9E-B106-4D55-AD2B-79E5B9B89F0E}"/>
              </a:ext>
            </a:extLst>
          </p:cNvPr>
          <p:cNvSpPr/>
          <p:nvPr/>
        </p:nvSpPr>
        <p:spPr>
          <a:xfrm>
            <a:off x="769190" y="891870"/>
            <a:ext cx="2607919" cy="443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Choisissez l’intitulé du poste.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B2C7018-AED7-4BC4-B835-9B03EFDBC3F9}"/>
              </a:ext>
            </a:extLst>
          </p:cNvPr>
          <p:cNvSpPr/>
          <p:nvPr/>
        </p:nvSpPr>
        <p:spPr>
          <a:xfrm>
            <a:off x="3597473" y="5548231"/>
            <a:ext cx="3756996" cy="8894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Si vous réalisez cette fiche de poste en vue d’un recrutement, n’indiquez pour l’instant aucun salarié.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2CE55C6-F918-41B1-9736-9454DC2F396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747357" y="3915653"/>
            <a:ext cx="1728614" cy="1632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3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201B5E-BF9F-46B3-8160-CEE8D22E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6E64472-F1C2-459E-9104-DB38AE3F2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3"/>
          <a:stretch/>
        </p:blipFill>
        <p:spPr>
          <a:xfrm>
            <a:off x="2777344" y="639519"/>
            <a:ext cx="9395958" cy="621848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27EA9E-B106-4D55-AD2B-79E5B9B89F0E}"/>
              </a:ext>
            </a:extLst>
          </p:cNvPr>
          <p:cNvSpPr/>
          <p:nvPr/>
        </p:nvSpPr>
        <p:spPr>
          <a:xfrm>
            <a:off x="124061" y="802113"/>
            <a:ext cx="2484503" cy="110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Choisissez dans le menu déroulant l’</a:t>
            </a:r>
            <a:r>
              <a:rPr lang="fr-FR" sz="1600" b="1" dirty="0">
                <a:solidFill>
                  <a:schemeClr val="tx1"/>
                </a:solidFill>
              </a:rPr>
              <a:t>emploi-repère</a:t>
            </a:r>
            <a:r>
              <a:rPr lang="fr-FR" sz="1600" dirty="0">
                <a:solidFill>
                  <a:schemeClr val="tx1"/>
                </a:solidFill>
              </a:rPr>
              <a:t> qui se rapproche le plus du poste.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9D34EBB-CF51-4F96-BF68-8688EEAA5FE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608564" y="1354725"/>
            <a:ext cx="415127" cy="55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626B83A-0DDD-4DB9-B596-BC90244016D3}"/>
              </a:ext>
            </a:extLst>
          </p:cNvPr>
          <p:cNvSpPr/>
          <p:nvPr/>
        </p:nvSpPr>
        <p:spPr>
          <a:xfrm>
            <a:off x="124061" y="2290116"/>
            <a:ext cx="2484503" cy="1322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La </a:t>
            </a:r>
            <a:r>
              <a:rPr lang="fr-FR" sz="1600" b="1" dirty="0">
                <a:solidFill>
                  <a:schemeClr val="tx1"/>
                </a:solidFill>
              </a:rPr>
              <a:t>description</a:t>
            </a:r>
            <a:r>
              <a:rPr lang="fr-FR" sz="1600" dirty="0">
                <a:solidFill>
                  <a:schemeClr val="tx1"/>
                </a:solidFill>
              </a:rPr>
              <a:t> type de l’emploi-repère choisi s’affiche dans le champ, vous pouvez la modifier pour l’adapter au poste.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3E5F611-ACAF-49D8-913A-7D239AFB521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608564" y="2827347"/>
            <a:ext cx="415127" cy="12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BB67482-5050-47B0-A72F-0FDE47CF3AAD}"/>
              </a:ext>
            </a:extLst>
          </p:cNvPr>
          <p:cNvSpPr/>
          <p:nvPr/>
        </p:nvSpPr>
        <p:spPr>
          <a:xfrm>
            <a:off x="124061" y="3844873"/>
            <a:ext cx="2484503" cy="912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 </a:t>
            </a:r>
            <a:r>
              <a:rPr lang="fr-FR" sz="1600" b="1" dirty="0">
                <a:solidFill>
                  <a:schemeClr val="tx1"/>
                </a:solidFill>
              </a:rPr>
              <a:t>service</a:t>
            </a:r>
            <a:r>
              <a:rPr lang="fr-FR" sz="1600" dirty="0">
                <a:solidFill>
                  <a:schemeClr val="tx1"/>
                </a:solidFill>
              </a:rPr>
              <a:t> auquel sera affecté le titulaire du poste.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FF8D740-9F6F-4EF7-9D11-2CD308D0CF32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608564" y="4149951"/>
            <a:ext cx="605861" cy="151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71828F1-4DC3-428D-B0B2-84E3E6BC7F41}"/>
              </a:ext>
            </a:extLst>
          </p:cNvPr>
          <p:cNvSpPr/>
          <p:nvPr/>
        </p:nvSpPr>
        <p:spPr>
          <a:xfrm>
            <a:off x="124060" y="4904749"/>
            <a:ext cx="2484503" cy="912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les </a:t>
            </a:r>
            <a:r>
              <a:rPr lang="fr-FR" sz="1600" b="1" dirty="0">
                <a:solidFill>
                  <a:schemeClr val="tx1"/>
                </a:solidFill>
              </a:rPr>
              <a:t>liens hiérarchiques</a:t>
            </a:r>
            <a:r>
              <a:rPr lang="fr-FR" sz="1600" dirty="0">
                <a:solidFill>
                  <a:schemeClr val="tx1"/>
                </a:solidFill>
              </a:rPr>
              <a:t> du titulaire du poste.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4E24E3B-DCCD-4510-88DB-85D0B084CA32}"/>
              </a:ext>
            </a:extLst>
          </p:cNvPr>
          <p:cNvSpPr/>
          <p:nvPr/>
        </p:nvSpPr>
        <p:spPr>
          <a:xfrm>
            <a:off x="124059" y="5945751"/>
            <a:ext cx="2484503" cy="912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les </a:t>
            </a:r>
            <a:r>
              <a:rPr lang="fr-FR" sz="1600" b="1" dirty="0">
                <a:solidFill>
                  <a:schemeClr val="tx1"/>
                </a:solidFill>
              </a:rPr>
              <a:t>liens fonctionnels </a:t>
            </a:r>
            <a:r>
              <a:rPr lang="fr-FR" sz="1600" dirty="0">
                <a:solidFill>
                  <a:schemeClr val="tx1"/>
                </a:solidFill>
              </a:rPr>
              <a:t>du titulaire du poste.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235B07A-A026-4425-832F-CFA655C9238C}"/>
              </a:ext>
            </a:extLst>
          </p:cNvPr>
          <p:cNvCxnSpPr>
            <a:cxnSpLocks/>
          </p:cNvCxnSpPr>
          <p:nvPr/>
        </p:nvCxnSpPr>
        <p:spPr>
          <a:xfrm>
            <a:off x="2619781" y="5284450"/>
            <a:ext cx="594644" cy="7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D9DA201-189A-4194-BE76-583FD3E7E764}"/>
              </a:ext>
            </a:extLst>
          </p:cNvPr>
          <p:cNvCxnSpPr>
            <a:cxnSpLocks/>
          </p:cNvCxnSpPr>
          <p:nvPr/>
        </p:nvCxnSpPr>
        <p:spPr>
          <a:xfrm>
            <a:off x="2608562" y="6385427"/>
            <a:ext cx="605863" cy="15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201B5E-BF9F-46B3-8160-CEE8D22E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27EA9E-B106-4D55-AD2B-79E5B9B89F0E}"/>
              </a:ext>
            </a:extLst>
          </p:cNvPr>
          <p:cNvSpPr/>
          <p:nvPr/>
        </p:nvSpPr>
        <p:spPr>
          <a:xfrm>
            <a:off x="4286543" y="422546"/>
            <a:ext cx="2484503" cy="6320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Modifiez</a:t>
            </a:r>
            <a:r>
              <a:rPr lang="fr-FR" sz="1600" dirty="0">
                <a:solidFill>
                  <a:schemeClr val="tx1"/>
                </a:solidFill>
              </a:rPr>
              <a:t> les champs à votre guise.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1E6D9A-FD36-4020-A526-58807CF6E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" r="1880"/>
          <a:stretch/>
        </p:blipFill>
        <p:spPr>
          <a:xfrm>
            <a:off x="2825390" y="1318036"/>
            <a:ext cx="9239369" cy="507508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9D34EBB-CF51-4F96-BF68-8688EEAA5FE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286543" y="1054555"/>
            <a:ext cx="1242252" cy="549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B4C031C-4E25-4B14-BF09-CB7EB66103D8}"/>
              </a:ext>
            </a:extLst>
          </p:cNvPr>
          <p:cNvSpPr/>
          <p:nvPr/>
        </p:nvSpPr>
        <p:spPr>
          <a:xfrm>
            <a:off x="9914125" y="369108"/>
            <a:ext cx="2188118" cy="544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Supprimez</a:t>
            </a:r>
            <a:r>
              <a:rPr lang="fr-FR" sz="1600" dirty="0">
                <a:solidFill>
                  <a:schemeClr val="tx1"/>
                </a:solidFill>
              </a:rPr>
              <a:t> des champs.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4008AA-AA30-4245-85DE-573957303D5A}"/>
              </a:ext>
            </a:extLst>
          </p:cNvPr>
          <p:cNvSpPr/>
          <p:nvPr/>
        </p:nvSpPr>
        <p:spPr>
          <a:xfrm>
            <a:off x="3062958" y="6159579"/>
            <a:ext cx="2721695" cy="467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Ajoutez</a:t>
            </a:r>
            <a:r>
              <a:rPr lang="fr-FR" sz="1600" dirty="0">
                <a:solidFill>
                  <a:schemeClr val="tx1"/>
                </a:solidFill>
              </a:rPr>
              <a:t> de nouveaux champs.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26BA83F-27EF-485C-91A3-45325C95163B}"/>
              </a:ext>
            </a:extLst>
          </p:cNvPr>
          <p:cNvCxnSpPr>
            <a:cxnSpLocks/>
          </p:cNvCxnSpPr>
          <p:nvPr/>
        </p:nvCxnSpPr>
        <p:spPr>
          <a:xfrm>
            <a:off x="11352252" y="911369"/>
            <a:ext cx="394701" cy="55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410D642-5639-4AE8-A293-02CABAB655F1}"/>
              </a:ext>
            </a:extLst>
          </p:cNvPr>
          <p:cNvCxnSpPr>
            <a:cxnSpLocks/>
          </p:cNvCxnSpPr>
          <p:nvPr/>
        </p:nvCxnSpPr>
        <p:spPr>
          <a:xfrm flipH="1" flipV="1">
            <a:off x="3865162" y="5699574"/>
            <a:ext cx="558643" cy="46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8A64275-BA56-430A-8F4A-395DD779998C}"/>
              </a:ext>
            </a:extLst>
          </p:cNvPr>
          <p:cNvSpPr/>
          <p:nvPr/>
        </p:nvSpPr>
        <p:spPr>
          <a:xfrm>
            <a:off x="0" y="3409880"/>
            <a:ext cx="2675331" cy="87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Changez l’ordre des champs : </a:t>
            </a:r>
            <a:r>
              <a:rPr lang="fr-FR" sz="1600" b="1" dirty="0">
                <a:solidFill>
                  <a:schemeClr val="tx1"/>
                </a:solidFill>
              </a:rPr>
              <a:t>déplacez</a:t>
            </a:r>
            <a:r>
              <a:rPr lang="fr-FR" sz="1600" dirty="0">
                <a:solidFill>
                  <a:schemeClr val="tx1"/>
                </a:solidFill>
              </a:rPr>
              <a:t> les items en maintenant le clic gauche.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01B800A-F135-450F-B567-4C942E3605CD}"/>
              </a:ext>
            </a:extLst>
          </p:cNvPr>
          <p:cNvSpPr/>
          <p:nvPr/>
        </p:nvSpPr>
        <p:spPr>
          <a:xfrm>
            <a:off x="2703931" y="2654857"/>
            <a:ext cx="448785" cy="39233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C08E41D-0DFD-4984-A7D1-950EBEAC1274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1616987" y="2851027"/>
            <a:ext cx="1086944" cy="56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9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76AFE9-A8DE-4407-A5A1-0184FE514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" r="1782"/>
          <a:stretch/>
        </p:blipFill>
        <p:spPr>
          <a:xfrm>
            <a:off x="2863874" y="1867706"/>
            <a:ext cx="9328126" cy="49115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201B5E-BF9F-46B3-8160-CEE8D22E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7C7F23A-8AA0-47DD-891E-9D582543BAC8}"/>
              </a:ext>
            </a:extLst>
          </p:cNvPr>
          <p:cNvSpPr/>
          <p:nvPr/>
        </p:nvSpPr>
        <p:spPr>
          <a:xfrm>
            <a:off x="6591534" y="6333300"/>
            <a:ext cx="1873678" cy="4405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9D34EBB-CF51-4F96-BF68-8688EEAA5FEE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2563686" y="5802449"/>
            <a:ext cx="4302242" cy="59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27EA9E-B106-4D55-AD2B-79E5B9B89F0E}"/>
              </a:ext>
            </a:extLst>
          </p:cNvPr>
          <p:cNvSpPr/>
          <p:nvPr/>
        </p:nvSpPr>
        <p:spPr>
          <a:xfrm>
            <a:off x="79183" y="5334935"/>
            <a:ext cx="2484503" cy="935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Ajoutez</a:t>
            </a:r>
            <a:r>
              <a:rPr lang="fr-FR" sz="1600" dirty="0">
                <a:solidFill>
                  <a:schemeClr val="tx1"/>
                </a:solidFill>
              </a:rPr>
              <a:t> les activités et compétences cochées à la fiche de poste.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7DF1837-500B-480E-B1B7-AED203DA1D6B}"/>
              </a:ext>
            </a:extLst>
          </p:cNvPr>
          <p:cNvSpPr/>
          <p:nvPr/>
        </p:nvSpPr>
        <p:spPr>
          <a:xfrm>
            <a:off x="237337" y="633182"/>
            <a:ext cx="11717325" cy="935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Les </a:t>
            </a:r>
            <a:r>
              <a:rPr lang="fr-FR" sz="1600" b="1" dirty="0">
                <a:solidFill>
                  <a:schemeClr val="tx1"/>
                </a:solidFill>
              </a:rPr>
              <a:t>activités et compétences </a:t>
            </a:r>
            <a:r>
              <a:rPr lang="fr-FR" sz="1600" dirty="0">
                <a:solidFill>
                  <a:schemeClr val="tx1"/>
                </a:solidFill>
              </a:rPr>
              <a:t>liées à l’emploi-repère choisi sont automatiquement sélectionnées. </a:t>
            </a:r>
            <a:r>
              <a:rPr lang="fr-FR" sz="1600" b="1" dirty="0">
                <a:solidFill>
                  <a:schemeClr val="tx1"/>
                </a:solidFill>
              </a:rPr>
              <a:t>Décochez</a:t>
            </a:r>
            <a:r>
              <a:rPr lang="fr-FR" sz="1600" dirty="0">
                <a:solidFill>
                  <a:schemeClr val="tx1"/>
                </a:solidFill>
              </a:rPr>
              <a:t> celles qui ne correspondent pas au poste. D’autres activités et compétences pourront si besoin être ajoutées dans l’étape suivante.</a:t>
            </a:r>
          </a:p>
          <a:p>
            <a:r>
              <a:rPr lang="fr-FR" sz="1600" dirty="0">
                <a:solidFill>
                  <a:schemeClr val="tx1"/>
                </a:solidFill>
              </a:rPr>
              <a:t>Procédez ensuite de la même manière pour les </a:t>
            </a:r>
            <a:r>
              <a:rPr lang="fr-FR" sz="1600" b="1" dirty="0">
                <a:solidFill>
                  <a:schemeClr val="tx1"/>
                </a:solidFill>
              </a:rPr>
              <a:t>compétences transférables </a:t>
            </a:r>
            <a:r>
              <a:rPr lang="fr-FR" sz="1600" dirty="0">
                <a:solidFill>
                  <a:schemeClr val="tx1"/>
                </a:solidFill>
              </a:rPr>
              <a:t>et les </a:t>
            </a:r>
            <a:r>
              <a:rPr lang="fr-FR" sz="1600" b="1" dirty="0">
                <a:solidFill>
                  <a:schemeClr val="tx1"/>
                </a:solidFill>
              </a:rPr>
              <a:t>savoir-être mobilisés </a:t>
            </a:r>
            <a:r>
              <a:rPr lang="fr-FR" sz="1600" dirty="0">
                <a:solidFill>
                  <a:schemeClr val="tx1"/>
                </a:solidFill>
              </a:rPr>
              <a:t>dans le poste.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3505CF-0E6A-4C84-89E2-384D85A8B465}"/>
              </a:ext>
            </a:extLst>
          </p:cNvPr>
          <p:cNvSpPr/>
          <p:nvPr/>
        </p:nvSpPr>
        <p:spPr>
          <a:xfrm>
            <a:off x="163985" y="2405617"/>
            <a:ext cx="2314898" cy="1190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Vous pouvez également ajouter des activités et compétences liées à un </a:t>
            </a:r>
            <a:r>
              <a:rPr lang="fr-FR" sz="1600" b="1" dirty="0">
                <a:solidFill>
                  <a:schemeClr val="tx1"/>
                </a:solidFill>
              </a:rPr>
              <a:t>autre emploi-repère.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5526ECD-7B27-49AD-893F-4B0C9F47D23D}"/>
              </a:ext>
            </a:extLst>
          </p:cNvPr>
          <p:cNvSpPr/>
          <p:nvPr/>
        </p:nvSpPr>
        <p:spPr>
          <a:xfrm>
            <a:off x="7372232" y="3051740"/>
            <a:ext cx="4582429" cy="67317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CF81A0A-B0B0-4045-8427-53E9ECFA7F2D}"/>
              </a:ext>
            </a:extLst>
          </p:cNvPr>
          <p:cNvCxnSpPr>
            <a:cxnSpLocks/>
            <a:stCxn id="16" idx="3"/>
            <a:endCxn id="18" idx="2"/>
          </p:cNvCxnSpPr>
          <p:nvPr/>
        </p:nvCxnSpPr>
        <p:spPr>
          <a:xfrm>
            <a:off x="2478883" y="3000755"/>
            <a:ext cx="4893349" cy="38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6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8F8C2A-784C-4741-B71C-10826A563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" b="25807"/>
          <a:stretch/>
        </p:blipFill>
        <p:spPr>
          <a:xfrm>
            <a:off x="2327888" y="1827238"/>
            <a:ext cx="9864112" cy="4901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201B5E-BF9F-46B3-8160-CEE8D22E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7C7F23A-8AA0-47DD-891E-9D582543BAC8}"/>
              </a:ext>
            </a:extLst>
          </p:cNvPr>
          <p:cNvSpPr/>
          <p:nvPr/>
        </p:nvSpPr>
        <p:spPr>
          <a:xfrm>
            <a:off x="2599070" y="4179508"/>
            <a:ext cx="457846" cy="30834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9D34EBB-CF51-4F96-BF68-8688EEAA5FEE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>
            <a:off x="1086197" y="3601503"/>
            <a:ext cx="1512873" cy="73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27EA9E-B106-4D55-AD2B-79E5B9B89F0E}"/>
              </a:ext>
            </a:extLst>
          </p:cNvPr>
          <p:cNvSpPr/>
          <p:nvPr/>
        </p:nvSpPr>
        <p:spPr>
          <a:xfrm>
            <a:off x="609362" y="737547"/>
            <a:ext cx="6052346" cy="6786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Vous voyez apparaître dans votre fiche de poste les </a:t>
            </a:r>
            <a:r>
              <a:rPr lang="fr-FR" sz="1600" b="1" dirty="0">
                <a:solidFill>
                  <a:schemeClr val="tx1"/>
                </a:solidFill>
              </a:rPr>
              <a:t>activités et compétences préalablement ajoutées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9DCD5AD-013F-438F-BAF3-E5AE8465D81D}"/>
              </a:ext>
            </a:extLst>
          </p:cNvPr>
          <p:cNvSpPr/>
          <p:nvPr/>
        </p:nvSpPr>
        <p:spPr>
          <a:xfrm>
            <a:off x="259539" y="2944907"/>
            <a:ext cx="1653315" cy="656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Changez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l’ordre </a:t>
            </a:r>
            <a:r>
              <a:rPr lang="fr-FR" sz="1600" dirty="0">
                <a:solidFill>
                  <a:schemeClr val="tx1"/>
                </a:solidFill>
              </a:rPr>
              <a:t>des items.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5B9FC79-32E8-4D0C-86CC-076B60D1857E}"/>
              </a:ext>
            </a:extLst>
          </p:cNvPr>
          <p:cNvSpPr/>
          <p:nvPr/>
        </p:nvSpPr>
        <p:spPr>
          <a:xfrm>
            <a:off x="129769" y="5323715"/>
            <a:ext cx="2055360" cy="656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Ajoutez</a:t>
            </a:r>
            <a:r>
              <a:rPr lang="fr-FR" sz="1600" dirty="0">
                <a:solidFill>
                  <a:schemeClr val="tx1"/>
                </a:solidFill>
              </a:rPr>
              <a:t> de nouvelles compétences.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ED3B61C-33AC-4903-A9F2-0EF80F50110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185129" y="5652013"/>
            <a:ext cx="563681" cy="420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056287B-E0E9-45EE-8171-08CE137AB6F2}"/>
              </a:ext>
            </a:extLst>
          </p:cNvPr>
          <p:cNvSpPr/>
          <p:nvPr/>
        </p:nvSpPr>
        <p:spPr>
          <a:xfrm>
            <a:off x="9575956" y="895072"/>
            <a:ext cx="2379404" cy="932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les 3 points pour </a:t>
            </a:r>
            <a:r>
              <a:rPr lang="fr-FR" sz="1600" b="1" dirty="0">
                <a:solidFill>
                  <a:schemeClr val="tx1"/>
                </a:solidFill>
              </a:rPr>
              <a:t>éditer</a:t>
            </a:r>
            <a:r>
              <a:rPr lang="fr-FR" sz="1600" dirty="0">
                <a:solidFill>
                  <a:schemeClr val="tx1"/>
                </a:solidFill>
              </a:rPr>
              <a:t> (modifier) ou </a:t>
            </a:r>
            <a:r>
              <a:rPr lang="fr-FR" sz="1600" b="1" dirty="0">
                <a:solidFill>
                  <a:schemeClr val="tx1"/>
                </a:solidFill>
              </a:rPr>
              <a:t>supprimer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EA58D64-BCCF-406C-AEC3-A447EC196796}"/>
              </a:ext>
            </a:extLst>
          </p:cNvPr>
          <p:cNvCxnSpPr>
            <a:cxnSpLocks/>
            <a:stCxn id="22" idx="2"/>
            <a:endCxn id="24" idx="1"/>
          </p:cNvCxnSpPr>
          <p:nvPr/>
        </p:nvCxnSpPr>
        <p:spPr>
          <a:xfrm>
            <a:off x="10765658" y="1827238"/>
            <a:ext cx="916372" cy="193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E5797AF1-5817-4B09-AEE4-B0D96941A8FB}"/>
              </a:ext>
            </a:extLst>
          </p:cNvPr>
          <p:cNvSpPr/>
          <p:nvPr/>
        </p:nvSpPr>
        <p:spPr>
          <a:xfrm>
            <a:off x="11614980" y="3720243"/>
            <a:ext cx="457846" cy="30834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97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83A698-A2F7-446D-B264-E290AAC4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052" y="1795141"/>
            <a:ext cx="9114947" cy="48365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E9EE34-5260-44FA-B94F-9406B636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14898" cy="400106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301EFBE-B0CB-46AE-B260-8DA132AD7B1C}"/>
              </a:ext>
            </a:extLst>
          </p:cNvPr>
          <p:cNvSpPr/>
          <p:nvPr/>
        </p:nvSpPr>
        <p:spPr>
          <a:xfrm>
            <a:off x="917901" y="765463"/>
            <a:ext cx="7586579" cy="5919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Procédez de la même manière avec les </a:t>
            </a:r>
            <a:r>
              <a:rPr lang="fr-FR" sz="1600" b="1" dirty="0">
                <a:solidFill>
                  <a:schemeClr val="tx1"/>
                </a:solidFill>
              </a:rPr>
              <a:t>compétences transférables </a:t>
            </a:r>
            <a:r>
              <a:rPr lang="fr-FR" sz="1600" dirty="0">
                <a:solidFill>
                  <a:schemeClr val="tx1"/>
                </a:solidFill>
              </a:rPr>
              <a:t>et les </a:t>
            </a:r>
            <a:r>
              <a:rPr lang="fr-FR" sz="1600" b="1" dirty="0">
                <a:solidFill>
                  <a:schemeClr val="tx1"/>
                </a:solidFill>
              </a:rPr>
              <a:t>savoir-être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3263988-7B2E-41C1-BF69-65DDED69F91C}"/>
              </a:ext>
            </a:extLst>
          </p:cNvPr>
          <p:cNvSpPr/>
          <p:nvPr/>
        </p:nvSpPr>
        <p:spPr>
          <a:xfrm>
            <a:off x="6851311" y="6244760"/>
            <a:ext cx="1787806" cy="38688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DFA21DE-EAC7-4F64-8695-E46192A38C15}"/>
              </a:ext>
            </a:extLst>
          </p:cNvPr>
          <p:cNvSpPr/>
          <p:nvPr/>
        </p:nvSpPr>
        <p:spPr>
          <a:xfrm>
            <a:off x="661583" y="4602711"/>
            <a:ext cx="1653315" cy="656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Enregistrez </a:t>
            </a:r>
            <a:r>
              <a:rPr lang="fr-FR" sz="1600" dirty="0">
                <a:solidFill>
                  <a:schemeClr val="tx1"/>
                </a:solidFill>
              </a:rPr>
              <a:t>la fiche de poste.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D6EA4AE-7CCF-49DA-8119-A49AC07E85AF}"/>
              </a:ext>
            </a:extLst>
          </p:cNvPr>
          <p:cNvCxnSpPr>
            <a:cxnSpLocks/>
            <a:stCxn id="10" idx="3"/>
            <a:endCxn id="8" idx="2"/>
          </p:cNvCxnSpPr>
          <p:nvPr/>
        </p:nvCxnSpPr>
        <p:spPr>
          <a:xfrm>
            <a:off x="2314898" y="4931009"/>
            <a:ext cx="4536413" cy="1507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704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991</Words>
  <Application>Microsoft Office PowerPoint</Application>
  <PresentationFormat>Grand écran</PresentationFormat>
  <Paragraphs>81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Thème Office</vt:lpstr>
      <vt:lpstr>Le processus de recrutement de la fiche de poste à l’édition du contrat de travail</vt:lpstr>
      <vt:lpstr>La fiche de poste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L’offre d’emploi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dossier salarié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processus de recrutement de la fiche de poste à l’édition du contrat de travail</dc:title>
  <dc:creator>Aude Durand</dc:creator>
  <cp:lastModifiedBy>Aude Durand</cp:lastModifiedBy>
  <cp:revision>4</cp:revision>
  <dcterms:created xsi:type="dcterms:W3CDTF">2020-11-27T14:23:18Z</dcterms:created>
  <dcterms:modified xsi:type="dcterms:W3CDTF">2020-11-27T17:37:13Z</dcterms:modified>
</cp:coreProperties>
</file>